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embeddedFontLst>
    <p:embeddedFont>
      <p:font typeface="Roboto Mon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A4A3A4"/>
          </p15:clr>
        </p15:guide>
        <p15:guide id="2" orient="horz" pos="2316">
          <p15:clr>
            <a:srgbClr val="A4A3A4"/>
          </p15:clr>
        </p15:guide>
        <p15:guide id="3" orient="horz" pos="2664">
          <p15:clr>
            <a:srgbClr val="747775"/>
          </p15:clr>
        </p15:guide>
      </p15:sldGuideLst>
    </p:ext>
    <p:ext uri="GoogleSlidesCustomDataVersion2">
      <go:slidesCustomData xmlns:go="http://customooxmlschemas.google.com/" r:id="rId34" roundtripDataSignature="AMtx7mhcMi5qjqwj8qrdmS+NLDU2H8F9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316" orient="horz"/>
        <p:guide pos="2664"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bold.fntdata"/><Relationship Id="rId30" Type="http://schemas.openxmlformats.org/officeDocument/2006/relationships/font" Target="fonts/RobotoMono-regular.fntdata"/><Relationship Id="rId11" Type="http://schemas.openxmlformats.org/officeDocument/2006/relationships/slide" Target="slides/slide6.xml"/><Relationship Id="rId33" Type="http://schemas.openxmlformats.org/officeDocument/2006/relationships/font" Target="fonts/RobotoMono-boldItalic.fntdata"/><Relationship Id="rId10" Type="http://schemas.openxmlformats.org/officeDocument/2006/relationships/slide" Target="slides/slide5.xml"/><Relationship Id="rId32" Type="http://schemas.openxmlformats.org/officeDocument/2006/relationships/font" Target="fonts/RobotoMono-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9e9ce7b6e5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9e9ce7b6e5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review length patterns reveal interesting psychological dynamics. Reading Terminal shows a classic pattern where extreme opinions generate longer reviews. But Pat's is fascinating—3-star reviews are the LONGEST at 101 words because customers take time to explain both what they liked and didn't like. 'The cheesesteak was good BUT the service was slow' requires more words than 'Amazing!' or 'Terrible!' Geno's shows consistently long reviews across low ratings, suggesting customers feel compelled to justify negative experiences. These patterns suggest review length reflects not just engagement intensity, but also the complexity of the experience. For network analysis, review length could serve as a measure of reviewer engagement and decision difficulty.</a:t>
            </a:r>
            <a:endParaRPr/>
          </a:p>
        </p:txBody>
      </p:sp>
      <p:sp>
        <p:nvSpPr>
          <p:cNvPr id="264" name="Google Shape;264;g39e9ce7b6e5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a77d8f78b2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The upcoming NLP model will add:</a:t>
            </a:r>
            <a:br>
              <a:rPr lang="en-US" sz="1100">
                <a:latin typeface="Arial"/>
                <a:ea typeface="Arial"/>
                <a:cs typeface="Arial"/>
                <a:sym typeface="Arial"/>
              </a:rPr>
            </a:b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US" sz="1100">
                <a:latin typeface="Arial"/>
                <a:ea typeface="Arial"/>
                <a:cs typeface="Arial"/>
                <a:sym typeface="Arial"/>
              </a:rPr>
              <a:t>TF-IDF review vectors</a:t>
            </a:r>
            <a:br>
              <a:rPr lang="en-US" sz="1100">
                <a:latin typeface="Arial"/>
                <a:ea typeface="Arial"/>
                <a:cs typeface="Arial"/>
                <a:sym typeface="Arial"/>
              </a:rPr>
            </a:b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US" sz="1100">
                <a:latin typeface="Arial"/>
                <a:ea typeface="Arial"/>
                <a:cs typeface="Arial"/>
                <a:sym typeface="Arial"/>
              </a:rPr>
              <a:t>Keyword and sentiment patterns</a:t>
            </a:r>
            <a:br>
              <a:rPr lang="en-US" sz="1100">
                <a:latin typeface="Arial"/>
                <a:ea typeface="Arial"/>
                <a:cs typeface="Arial"/>
                <a:sym typeface="Arial"/>
              </a:rPr>
            </a:b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US" sz="1100">
                <a:latin typeface="Arial"/>
                <a:ea typeface="Arial"/>
                <a:cs typeface="Arial"/>
                <a:sym typeface="Arial"/>
              </a:rPr>
              <a:t>More expressive features capturing </a:t>
            </a:r>
            <a:r>
              <a:rPr i="1" lang="en-US" sz="1100">
                <a:latin typeface="Arial"/>
                <a:ea typeface="Arial"/>
                <a:cs typeface="Arial"/>
                <a:sym typeface="Arial"/>
              </a:rPr>
              <a:t>quality, service, taste, cleanliness, etc.</a:t>
            </a:r>
            <a:br>
              <a:rPr i="1" lang="en-US" sz="1100">
                <a:latin typeface="Arial"/>
                <a:ea typeface="Arial"/>
                <a:cs typeface="Arial"/>
                <a:sym typeface="Arial"/>
              </a:rPr>
            </a:br>
            <a:endParaRPr i="1"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 Expect major improvements in class-0 detection and overall balance.</a:t>
            </a:r>
            <a:endParaRPr b="1" sz="1100">
              <a:latin typeface="Arial"/>
              <a:ea typeface="Arial"/>
              <a:cs typeface="Arial"/>
              <a:sym typeface="Arial"/>
            </a:endParaRPr>
          </a:p>
          <a:p>
            <a:pPr indent="0" lvl="0" marL="0" rtl="0" algn="l">
              <a:spcBef>
                <a:spcPts val="1200"/>
              </a:spcBef>
              <a:spcAft>
                <a:spcPts val="0"/>
              </a:spcAft>
              <a:buNone/>
            </a:pPr>
            <a:r>
              <a:t/>
            </a:r>
            <a:endParaRPr/>
          </a:p>
        </p:txBody>
      </p:sp>
      <p:sp>
        <p:nvSpPr>
          <p:cNvPr id="288" name="Google Shape;288;g3a77d8f78b2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a78658633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3a78658633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a8d0883c3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a8d0883c3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In order to address the class imbalance and a better model -  NLP-based binary classification model to analyze text data and identify whether each entry belongs to Class 0 or Class 1.</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We used TF-IDF vectorization which helped us achieve an overall accuracy of 91.6%, which is strong, but accuracy alone does not reveal full model performance—especially because the dataset is highly imbalanced, with Class 1 dominating.</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When we look deeper at the baseline confusion matrix, we see that while the model performs extremely well on Class 1, with a precision and recall both near 0.95 , its performance on Class 0 is significantly weaker. Class 0 achieved only 0.60 precision and 0.67 recall.</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This imbalance means the model tends to misclassify minority-class examples. So, the goal was not just to increase accuracy, but to improve </a:t>
            </a:r>
            <a:r>
              <a:rPr b="1" lang="en-US" sz="1100">
                <a:latin typeface="Arial"/>
                <a:ea typeface="Arial"/>
                <a:cs typeface="Arial"/>
                <a:sym typeface="Arial"/>
              </a:rPr>
              <a:t>class-level balance</a:t>
            </a:r>
            <a:r>
              <a:rPr lang="en-US" sz="1100">
                <a:latin typeface="Arial"/>
                <a:ea typeface="Arial"/>
                <a:cs typeface="Arial"/>
                <a:sym typeface="Arial"/>
              </a:rPr>
              <a:t>, reduce misclassifications, and build a more generalizable model so we move on to the next stage which is hyper parameter tuning.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302" name="Google Shape;302;g3a8d0883c3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a8d0883c3f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a8d0883c3f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In the next step of the project, I improved the NLP model using </a:t>
            </a:r>
            <a:r>
              <a:rPr b="1" lang="en-US" sz="1100">
                <a:latin typeface="Arial"/>
                <a:ea typeface="Arial"/>
                <a:cs typeface="Arial"/>
                <a:sym typeface="Arial"/>
              </a:rPr>
              <a:t>GridSearchCV</a:t>
            </a:r>
            <a:r>
              <a:rPr lang="en-US" sz="1100">
                <a:latin typeface="Arial"/>
                <a:ea typeface="Arial"/>
                <a:cs typeface="Arial"/>
                <a:sym typeface="Arial"/>
              </a:rPr>
              <a:t> for hyperparameter tuning.</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It uses  </a:t>
            </a:r>
            <a:r>
              <a:rPr b="1" lang="en-US" sz="1100">
                <a:solidFill>
                  <a:srgbClr val="188038"/>
                </a:solidFill>
                <a:latin typeface="Roboto Mono"/>
                <a:ea typeface="Roboto Mono"/>
                <a:cs typeface="Roboto Mono"/>
                <a:sym typeface="Roboto Mono"/>
              </a:rPr>
              <a:t>GridSearchCV</a:t>
            </a:r>
            <a:r>
              <a:rPr lang="en-US" sz="1100">
                <a:latin typeface="Arial"/>
                <a:ea typeface="Arial"/>
                <a:cs typeface="Arial"/>
                <a:sym typeface="Arial"/>
              </a:rPr>
              <a:t>, which brute-forces through all possible combinations of hyperparameters you specify in </a:t>
            </a:r>
            <a:r>
              <a:rPr lang="en-US" sz="1100">
                <a:solidFill>
                  <a:srgbClr val="188038"/>
                </a:solidFill>
                <a:latin typeface="Roboto Mono"/>
                <a:ea typeface="Roboto Mono"/>
                <a:cs typeface="Roboto Mono"/>
                <a:sym typeface="Roboto Mono"/>
              </a:rPr>
              <a:t>param_grid</a:t>
            </a:r>
            <a:r>
              <a:rPr lang="en-US" sz="1100">
                <a:latin typeface="Arial"/>
                <a:ea typeface="Arial"/>
                <a:cs typeface="Arial"/>
                <a:sym typeface="Arial"/>
              </a:rPr>
              <a:t> and finds the combination that gives the best F1 score.</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GridSearchCV essentially acts as an automated system that tests different combinations of model settings to find the best-performing version of the pipeline.</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ngram_range will search through every possible combination of  (uni &amp; bigrams) and (uni, bi, trigrams), min_df will ignore words that appear in fewer than 2 or 5 documents and sublinear_tf will decide whether to log-scale term frequencies.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So GridSearch trains </a:t>
            </a:r>
            <a:r>
              <a:rPr b="1" lang="en-US" sz="1100">
                <a:latin typeface="Arial"/>
                <a:ea typeface="Arial"/>
                <a:cs typeface="Arial"/>
                <a:sym typeface="Arial"/>
              </a:rPr>
              <a:t>24 × 3 = 72 models</a:t>
            </a:r>
            <a:r>
              <a:rPr lang="en-US" sz="1100">
                <a:latin typeface="Arial"/>
                <a:ea typeface="Arial"/>
                <a:cs typeface="Arial"/>
                <a:sym typeface="Arial"/>
              </a:rPr>
              <a:t> under the hood.</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And for logistic regression, I specify different values for the regularization strength, C. The Inverse regularization strength implies that the higher it is = more flexible model)</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Once this search space is defined, GridSearchCV tries </a:t>
            </a:r>
            <a:r>
              <a:rPr b="1" lang="en-US" sz="1100">
                <a:latin typeface="Arial"/>
                <a:ea typeface="Arial"/>
                <a:cs typeface="Arial"/>
                <a:sym typeface="Arial"/>
              </a:rPr>
              <a:t>every possible combination</a:t>
            </a:r>
            <a:r>
              <a:rPr lang="en-US" sz="1100">
                <a:latin typeface="Arial"/>
                <a:ea typeface="Arial"/>
                <a:cs typeface="Arial"/>
                <a:sym typeface="Arial"/>
              </a:rPr>
              <a:t> of these hyperparameters.</a:t>
            </a:r>
            <a:br>
              <a:rPr lang="en-US" sz="1100">
                <a:latin typeface="Arial"/>
                <a:ea typeface="Arial"/>
                <a:cs typeface="Arial"/>
                <a:sym typeface="Arial"/>
              </a:rPr>
            </a:br>
            <a:r>
              <a:rPr lang="en-US" sz="1100">
                <a:latin typeface="Arial"/>
                <a:ea typeface="Arial"/>
                <a:cs typeface="Arial"/>
                <a:sym typeface="Arial"/>
              </a:rPr>
              <a:t> And instead of testing them on just one train-test split, it uses </a:t>
            </a:r>
            <a:r>
              <a:rPr b="1" lang="en-US" sz="1100">
                <a:latin typeface="Arial"/>
                <a:ea typeface="Arial"/>
                <a:cs typeface="Arial"/>
                <a:sym typeface="Arial"/>
              </a:rPr>
              <a:t>cross-validation</a:t>
            </a:r>
            <a:r>
              <a:rPr lang="en-US" sz="1100">
                <a:latin typeface="Arial"/>
                <a:ea typeface="Arial"/>
                <a:cs typeface="Arial"/>
                <a:sym typeface="Arial"/>
              </a:rPr>
              <a:t>, which means the data is split into multiple folds.</a:t>
            </a:r>
            <a:br>
              <a:rPr lang="en-US" sz="1100">
                <a:latin typeface="Arial"/>
                <a:ea typeface="Arial"/>
                <a:cs typeface="Arial"/>
                <a:sym typeface="Arial"/>
              </a:rPr>
            </a:br>
            <a:r>
              <a:rPr lang="en-US" sz="1100">
                <a:latin typeface="Arial"/>
                <a:ea typeface="Arial"/>
                <a:cs typeface="Arial"/>
                <a:sym typeface="Arial"/>
              </a:rPr>
              <a:t> Each combination is trained and evaluated several times on different portions of the data.</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After scoring each combination—using F1-macro in my case—GridSearchCV identifies which hyperparameters consistently performed the best across all folds.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The key advantage here is that the final model isn’t tuned to just one split of the data.</a:t>
            </a:r>
            <a:br>
              <a:rPr lang="en-US" sz="1100">
                <a:latin typeface="Arial"/>
                <a:ea typeface="Arial"/>
                <a:cs typeface="Arial"/>
                <a:sym typeface="Arial"/>
              </a:rPr>
            </a:br>
            <a:r>
              <a:rPr lang="en-US" sz="1100">
                <a:latin typeface="Arial"/>
                <a:ea typeface="Arial"/>
                <a:cs typeface="Arial"/>
                <a:sym typeface="Arial"/>
              </a:rPr>
              <a:t> Instead, it is chosen based on repeated, systematic evaluation, making it more reliable, more robust, and less prone to overfitting.</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So, GridSearchCV ensures that the version of the NLP model I deploy is the strongest and most generalizable configuration of the pipeline</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p:txBody>
      </p:sp>
      <p:sp>
        <p:nvSpPr>
          <p:cNvPr id="313" name="Google Shape;313;g3a8d0883c3f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a8d0883c3f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a8d0883c3f_0_2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Although the overall accuracy remained nearly the same after tuning, the optimized model became </a:t>
            </a:r>
            <a:r>
              <a:rPr b="1" lang="en-US" sz="1100">
                <a:latin typeface="Arial"/>
                <a:ea typeface="Arial"/>
                <a:cs typeface="Arial"/>
                <a:sym typeface="Arial"/>
              </a:rPr>
              <a:t>significantly more balanced and reliable</a:t>
            </a:r>
            <a:r>
              <a:rPr lang="en-US" sz="1100">
                <a:latin typeface="Arial"/>
                <a:ea typeface="Arial"/>
                <a:cs typeface="Arial"/>
                <a:sym typeface="Arial"/>
              </a:rPr>
              <a:t>. The reduction in false negatives for </a:t>
            </a:r>
            <a:r>
              <a:rPr b="1" lang="en-US" sz="1100">
                <a:latin typeface="Arial"/>
                <a:ea typeface="Arial"/>
                <a:cs typeface="Arial"/>
                <a:sym typeface="Arial"/>
              </a:rPr>
              <a:t>Class 0</a:t>
            </a:r>
            <a:r>
              <a:rPr lang="en-US" sz="1100">
                <a:latin typeface="Arial"/>
                <a:ea typeface="Arial"/>
                <a:cs typeface="Arial"/>
                <a:sym typeface="Arial"/>
              </a:rPr>
              <a:t> from 34 to 30 + an increase in recall, shows that the tuned model is now better at correctly identifying minority-class instances that the NLP model missed.</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This improvement is especially important in scenarios where overlooking a minority-class case can have meaningful consequences. If </a:t>
            </a:r>
            <a:r>
              <a:rPr b="1" lang="en-US" sz="1100">
                <a:latin typeface="Arial"/>
                <a:ea typeface="Arial"/>
                <a:cs typeface="Arial"/>
                <a:sym typeface="Arial"/>
              </a:rPr>
              <a:t>Class 0</a:t>
            </a:r>
            <a:r>
              <a:rPr lang="en-US" sz="1100">
                <a:latin typeface="Arial"/>
                <a:ea typeface="Arial"/>
                <a:cs typeface="Arial"/>
                <a:sym typeface="Arial"/>
              </a:rPr>
              <a:t> corresponds to a rare but critical event—such as a high-risk customer profile, a potential fraud signal, or a crucial support requestidentifying more of these cases directly increases the real-world usefulness of the model.</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In summary, hyperparameter tuning resulted in a model that is </a:t>
            </a:r>
            <a:r>
              <a:rPr b="1" lang="en-US" sz="1100">
                <a:latin typeface="Arial"/>
                <a:ea typeface="Arial"/>
                <a:cs typeface="Arial"/>
                <a:sym typeface="Arial"/>
              </a:rPr>
              <a:t>more stable, fair, and trustworthy</a:t>
            </a:r>
            <a:r>
              <a:rPr lang="en-US" sz="1100">
                <a:latin typeface="Arial"/>
                <a:ea typeface="Arial"/>
                <a:cs typeface="Arial"/>
                <a:sym typeface="Arial"/>
              </a:rPr>
              <a:t>, with improved performance across both majority and minority classes. The final model achieves a stronger balance between precision, recall, and generalization making it far more suitable for deployment and real-world decision-making.</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325" name="Google Shape;325;g3a8d0883c3f_0_2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a786586338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g3a78658633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a786586338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a786586338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These three restaurants represent distinct market positions. Reading Terminal is a beloved food hall with consistently high ratings. Pat's and Geno's are direct competitors—literally across the street—yet show dramatically different customer satisfaction. This variation is methodologically valuable for testing how performance affects network structure. The mix of a food hall versus direct competitors also allows us to examine complementary versus competitive network patterns.</a:t>
            </a:r>
            <a:endParaRPr/>
          </a:p>
        </p:txBody>
      </p:sp>
      <p:sp>
        <p:nvSpPr>
          <p:cNvPr id="342" name="Google Shape;342;g3a786586338_1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9e9ce7b6e5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9e9ce7b6e5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39e9ce7b6e5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a79ca8a090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a79ca8a090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rating distributions reveal stark performance differences. Reading Terminal shows a classic 'successful venue' pattern—nearly 70% five-star reviews and very low standard deviation, indicating strong consensus. Pat's displays a bimodal distribution with opinions split between satisfied and dissatisfied customers. Geno's shows a troubling pattern with 29% one-star reviews, the worst rating possible. </a:t>
            </a:r>
            <a:endParaRPr/>
          </a:p>
        </p:txBody>
      </p:sp>
      <p:sp>
        <p:nvSpPr>
          <p:cNvPr id="351" name="Google Shape;351;g3a79ca8a090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ac80a0ec8e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ac80a0ec8e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rating distributions reveal stark performance differences. Reading Terminal shows a classic 'successful venue' pattern—nearly 70% five-star reviews and very low standard deviation, indicating strong consensus. Pat's displays a bimodal distribution with opinions split between satisfied and dissatisfied customers. Geno's shows a troubling pattern with 29% one-star reviews, the worst rating possible. </a:t>
            </a:r>
            <a:endParaRPr/>
          </a:p>
        </p:txBody>
      </p:sp>
      <p:sp>
        <p:nvSpPr>
          <p:cNvPr id="361" name="Google Shape;361;g3ac80a0ec8e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a79ca8a090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a79ca8a090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These three restaurants represent distinct market positions. Reading Terminal is a beloved food hall with consistently high ratings. Pat's and Geno's are direct competitors—literally across the street—yet show dramatically different customer satisfaction. This variation is methodologically valuable for testing how performance affects network structure. The mix of a food hall versus direct competitors also allows us to examine complementary versus competitive network patterns.</a:t>
            </a:r>
            <a:endParaRPr/>
          </a:p>
        </p:txBody>
      </p:sp>
      <p:sp>
        <p:nvSpPr>
          <p:cNvPr id="373" name="Google Shape;373;g3a79ca8a090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ac80a0ec8e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ac80a0ec8e_1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g3ac80a0ec8e_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ab8337d22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ab8337d22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g3ab8337d22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ab8337d22c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ab8337d22c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3ab8337d22c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ab8337d22c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ab8337d22c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3ab8337d22c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9e9ce7b6e5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9e9ce7b6e5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These three restaurants represent distinct market positions. Reading Terminal is a beloved food hall with consistently high ratings. Pat's and Geno's are direct competitors—literally across the street—yet show dramatically different customer satisfaction. This variation is methodologically valuable for testing how performance affects network structure. The mix of a food hall versus direct competitors also allows us to examine complementary versus competitive network patterns.</a:t>
            </a:r>
            <a:endParaRPr/>
          </a:p>
        </p:txBody>
      </p:sp>
      <p:sp>
        <p:nvSpPr>
          <p:cNvPr id="223" name="Google Shape;223;g39e9ce7b6e5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9e9ce7b6e5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9e9ce7b6e5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Venn diagram reveals limited overall overlap—85% of users review only one restaurant. However, the Pat's-Geno's connection is remarkable: 1,414 users reviewed both, which is 9 times higher than other restaurant pairs. These are customers directly comparing competitors, making them invaluable for understanding competitive dynamics. The heatmap shows connection strength—darker red means more shared reviewers. Notice the strong Pat's-Geno's connection versus the weaker ties to Reading Terminal Market. This pattern will inform our network construction, where shared reviewers become weighted edges connecting restaurant nodes.</a:t>
            </a:r>
            <a:endParaRPr/>
          </a:p>
        </p:txBody>
      </p:sp>
      <p:sp>
        <p:nvSpPr>
          <p:cNvPr id="234" name="Google Shape;234;g39e9ce7b6e5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9e9ce7b6e5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9e9ce7b6e5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temporal patterns show fascinating dynamics. All three restaurants experienced parallel growth from 2005 to peak activity around 2014-2016. This reflects both Yelp's platform growth and Philadelphia's increasing popularity as a tourist destination. The recent decline is consistent with COVID-19's impact on restaurant reviewing. For our network analysis, we have robust coverage across multiple years, with the 2014-2018 period offering the densest network data. If we want to examine network evolution, this temporal breadth enables dynamic network analysis.</a:t>
            </a:r>
            <a:endParaRPr/>
          </a:p>
        </p:txBody>
      </p:sp>
      <p:sp>
        <p:nvSpPr>
          <p:cNvPr id="243" name="Google Shape;243;g39e9ce7b6e5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9e9ce7b6e5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9e9ce7b6e5_0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rating distributions reveal stark performance differences. Reading Terminal shows a classic 'successful venue' pattern—nearly 70% five-star reviews and very low standard deviation, indicating strong consensus. Pat's displays a bimodal distribution with opinions split between satisfied and dissatisfied customers. Geno's shows a troubling pattern with 29% one-star reviews, the worst rating possible. </a:t>
            </a:r>
            <a:endParaRPr/>
          </a:p>
        </p:txBody>
      </p:sp>
      <p:sp>
        <p:nvSpPr>
          <p:cNvPr id="253" name="Google Shape;253;g39e9ce7b6e5_0_1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24.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png"/><Relationship Id="rId4"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3.png"/><Relationship Id="rId4"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3.png"/><Relationship Id="rId4"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26"/>
          <p:cNvSpPr txBox="1"/>
          <p:nvPr>
            <p:ph type="ctrTitle"/>
          </p:nvPr>
        </p:nvSpPr>
        <p:spPr>
          <a:xfrm>
            <a:off x="1790700" y="1143000"/>
            <a:ext cx="8877300" cy="2844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6"/>
          <p:cNvSpPr txBox="1"/>
          <p:nvPr>
            <p:ph idx="1" type="subTitle"/>
          </p:nvPr>
        </p:nvSpPr>
        <p:spPr>
          <a:xfrm>
            <a:off x="1790700" y="3986784"/>
            <a:ext cx="8877300" cy="393300"/>
          </a:xfrm>
          <a:prstGeom prst="rect">
            <a:avLst/>
          </a:prstGeom>
          <a:noFill/>
          <a:ln>
            <a:noFill/>
          </a:ln>
        </p:spPr>
        <p:txBody>
          <a:bodyPr anchorCtr="0" anchor="t" bIns="45700" lIns="91425" spcFirstLastPara="1" rIns="91425" wrap="square" tIns="45700">
            <a:noAutofit/>
          </a:bodyPr>
          <a:lstStyle>
            <a:lvl1pPr lvl="0" algn="l">
              <a:lnSpc>
                <a:spcPct val="100000"/>
              </a:lnSpc>
              <a:spcBef>
                <a:spcPts val="800"/>
              </a:spcBef>
              <a:spcAft>
                <a:spcPts val="0"/>
              </a:spcAft>
              <a:buClr>
                <a:schemeClr val="lt1"/>
              </a:buClr>
              <a:buSzPts val="2160"/>
              <a:buNone/>
              <a:defRPr b="1" sz="2400">
                <a:solidFill>
                  <a:schemeClr val="lt1"/>
                </a:solidFill>
              </a:defRPr>
            </a:lvl1pPr>
            <a:lvl2pPr lvl="1" algn="ctr">
              <a:lnSpc>
                <a:spcPct val="100000"/>
              </a:lnSpc>
              <a:spcBef>
                <a:spcPts val="800"/>
              </a:spcBef>
              <a:spcAft>
                <a:spcPts val="0"/>
              </a:spcAft>
              <a:buClr>
                <a:srgbClr val="525053"/>
              </a:buClr>
              <a:buSzPts val="1800"/>
              <a:buNone/>
              <a:defRPr sz="2000"/>
            </a:lvl2pPr>
            <a:lvl3pPr lvl="2" algn="ctr">
              <a:lnSpc>
                <a:spcPct val="100000"/>
              </a:lnSpc>
              <a:spcBef>
                <a:spcPts val="800"/>
              </a:spcBef>
              <a:spcAft>
                <a:spcPts val="0"/>
              </a:spcAft>
              <a:buClr>
                <a:srgbClr val="525053"/>
              </a:buClr>
              <a:buSzPts val="1620"/>
              <a:buNone/>
              <a:defRPr sz="1800"/>
            </a:lvl3pPr>
            <a:lvl4pPr lvl="3" algn="ctr">
              <a:lnSpc>
                <a:spcPct val="100000"/>
              </a:lnSpc>
              <a:spcBef>
                <a:spcPts val="800"/>
              </a:spcBef>
              <a:spcAft>
                <a:spcPts val="0"/>
              </a:spcAft>
              <a:buClr>
                <a:srgbClr val="525053"/>
              </a:buClr>
              <a:buSzPts val="1440"/>
              <a:buNone/>
              <a:defRPr sz="1600"/>
            </a:lvl4pPr>
            <a:lvl5pPr lvl="4" algn="ctr">
              <a:lnSpc>
                <a:spcPct val="100000"/>
              </a:lnSpc>
              <a:spcBef>
                <a:spcPts val="800"/>
              </a:spcBef>
              <a:spcAft>
                <a:spcPts val="0"/>
              </a:spcAft>
              <a:buClr>
                <a:srgbClr val="525053"/>
              </a:buClr>
              <a:buSzPts val="144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6"/>
          <p:cNvSpPr txBox="1"/>
          <p:nvPr>
            <p:ph idx="2" type="body"/>
          </p:nvPr>
        </p:nvSpPr>
        <p:spPr>
          <a:xfrm>
            <a:off x="1790700" y="4379976"/>
            <a:ext cx="8877300" cy="390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800"/>
              </a:spcBef>
              <a:spcAft>
                <a:spcPts val="0"/>
              </a:spcAft>
              <a:buClr>
                <a:schemeClr val="lt1"/>
              </a:buClr>
              <a:buSzPts val="1620"/>
              <a:buNone/>
              <a:defRPr sz="1800">
                <a:solidFill>
                  <a:schemeClr val="lt1"/>
                </a:solidFill>
              </a:defRPr>
            </a:lvl1pPr>
            <a:lvl2pPr indent="-331469" lvl="1" marL="914400" algn="l">
              <a:lnSpc>
                <a:spcPct val="100000"/>
              </a:lnSpc>
              <a:spcBef>
                <a:spcPts val="800"/>
              </a:spcBef>
              <a:spcAft>
                <a:spcPts val="0"/>
              </a:spcAft>
              <a:buClr>
                <a:srgbClr val="525053"/>
              </a:buClr>
              <a:buSzPts val="1620"/>
              <a:buChar char="►"/>
              <a:defRPr/>
            </a:lvl2pPr>
            <a:lvl3pPr indent="-331469" lvl="2" marL="1371600" algn="l">
              <a:lnSpc>
                <a:spcPct val="100000"/>
              </a:lnSpc>
              <a:spcBef>
                <a:spcPts val="800"/>
              </a:spcBef>
              <a:spcAft>
                <a:spcPts val="0"/>
              </a:spcAft>
              <a:buClr>
                <a:srgbClr val="525053"/>
              </a:buClr>
              <a:buSzPts val="1620"/>
              <a:buChar char="►"/>
              <a:defRPr/>
            </a:lvl3pPr>
            <a:lvl4pPr indent="-331469" lvl="3" marL="1828800" algn="l">
              <a:lnSpc>
                <a:spcPct val="100000"/>
              </a:lnSpc>
              <a:spcBef>
                <a:spcPts val="800"/>
              </a:spcBef>
              <a:spcAft>
                <a:spcPts val="0"/>
              </a:spcAft>
              <a:buClr>
                <a:srgbClr val="525053"/>
              </a:buClr>
              <a:buSzPts val="1620"/>
              <a:buChar char="►"/>
              <a:defRPr/>
            </a:lvl4pPr>
            <a:lvl5pPr indent="-331470" lvl="4" marL="2286000" algn="l">
              <a:lnSpc>
                <a:spcPct val="100000"/>
              </a:lnSpc>
              <a:spcBef>
                <a:spcPts val="800"/>
              </a:spcBef>
              <a:spcAft>
                <a:spcPts val="0"/>
              </a:spcAft>
              <a:buClr>
                <a:srgbClr val="525053"/>
              </a:buClr>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Broad College of Business" id="23" name="Google Shape;23;p26"/>
          <p:cNvPicPr preferRelativeResize="0"/>
          <p:nvPr/>
        </p:nvPicPr>
        <p:blipFill rotWithShape="1">
          <a:blip r:embed="rId3">
            <a:alphaModFix/>
          </a:blip>
          <a:srcRect b="0" l="0" r="0" t="0"/>
          <a:stretch/>
        </p:blipFill>
        <p:spPr>
          <a:xfrm>
            <a:off x="1892298" y="5960697"/>
            <a:ext cx="4305300" cy="296089"/>
          </a:xfrm>
          <a:prstGeom prst="rect">
            <a:avLst/>
          </a:prstGeom>
          <a:noFill/>
          <a:ln>
            <a:noFill/>
          </a:ln>
        </p:spPr>
      </p:pic>
      <p:pic>
        <p:nvPicPr>
          <p:cNvPr descr="Half of a translucent spartan helmet over a green tinted backdrop of the Minskoff Pavilion," id="24" name="Google Shape;24;p26"/>
          <p:cNvPicPr preferRelativeResize="0"/>
          <p:nvPr/>
        </p:nvPicPr>
        <p:blipFill rotWithShape="1">
          <a:blip r:embed="rId4">
            <a:alphaModFix amt="10000"/>
          </a:blip>
          <a:srcRect b="15074" l="49677" r="0" t="9214"/>
          <a:stretch/>
        </p:blipFill>
        <p:spPr>
          <a:xfrm>
            <a:off x="0" y="1"/>
            <a:ext cx="3943349" cy="6857999"/>
          </a:xfrm>
          <a:prstGeom prst="rect">
            <a:avLst/>
          </a:prstGeom>
          <a:noFill/>
          <a:ln>
            <a:noFill/>
          </a:ln>
        </p:spPr>
      </p:pic>
      <p:sp>
        <p:nvSpPr>
          <p:cNvPr id="25" name="Google Shape;25;p26"/>
          <p:cNvSpPr txBox="1"/>
          <p:nvPr>
            <p:ph idx="3" type="body"/>
          </p:nvPr>
        </p:nvSpPr>
        <p:spPr>
          <a:xfrm>
            <a:off x="1790700" y="557784"/>
            <a:ext cx="8877300" cy="3933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800"/>
              </a:spcBef>
              <a:spcAft>
                <a:spcPts val="0"/>
              </a:spcAft>
              <a:buClr>
                <a:schemeClr val="lt1"/>
              </a:buClr>
              <a:buSzPts val="1620"/>
              <a:buNone/>
              <a:defRPr b="0" sz="1800">
                <a:solidFill>
                  <a:schemeClr val="lt1"/>
                </a:solidFill>
              </a:defRPr>
            </a:lvl1pPr>
            <a:lvl2pPr indent="-331469" lvl="1" marL="914400" algn="l">
              <a:lnSpc>
                <a:spcPct val="100000"/>
              </a:lnSpc>
              <a:spcBef>
                <a:spcPts val="800"/>
              </a:spcBef>
              <a:spcAft>
                <a:spcPts val="0"/>
              </a:spcAft>
              <a:buClr>
                <a:srgbClr val="525053"/>
              </a:buClr>
              <a:buSzPts val="1620"/>
              <a:buChar char="►"/>
              <a:defRPr/>
            </a:lvl2pPr>
            <a:lvl3pPr indent="-331469" lvl="2" marL="1371600" algn="l">
              <a:lnSpc>
                <a:spcPct val="100000"/>
              </a:lnSpc>
              <a:spcBef>
                <a:spcPts val="800"/>
              </a:spcBef>
              <a:spcAft>
                <a:spcPts val="0"/>
              </a:spcAft>
              <a:buClr>
                <a:srgbClr val="525053"/>
              </a:buClr>
              <a:buSzPts val="1620"/>
              <a:buChar char="►"/>
              <a:defRPr/>
            </a:lvl3pPr>
            <a:lvl4pPr indent="-331469" lvl="3" marL="1828800" algn="l">
              <a:lnSpc>
                <a:spcPct val="100000"/>
              </a:lnSpc>
              <a:spcBef>
                <a:spcPts val="800"/>
              </a:spcBef>
              <a:spcAft>
                <a:spcPts val="0"/>
              </a:spcAft>
              <a:buClr>
                <a:srgbClr val="525053"/>
              </a:buClr>
              <a:buSzPts val="1620"/>
              <a:buChar char="►"/>
              <a:defRPr/>
            </a:lvl4pPr>
            <a:lvl5pPr indent="-331470" lvl="4" marL="2286000" algn="l">
              <a:lnSpc>
                <a:spcPct val="100000"/>
              </a:lnSpc>
              <a:spcBef>
                <a:spcPts val="800"/>
              </a:spcBef>
              <a:spcAft>
                <a:spcPts val="0"/>
              </a:spcAft>
              <a:buClr>
                <a:srgbClr val="525053"/>
              </a:buClr>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hart">
    <p:spTree>
      <p:nvGrpSpPr>
        <p:cNvPr id="72" name="Shape 72"/>
        <p:cNvGrpSpPr/>
        <p:nvPr/>
      </p:nvGrpSpPr>
      <p:grpSpPr>
        <a:xfrm>
          <a:off x="0" y="0"/>
          <a:ext cx="0" cy="0"/>
          <a:chOff x="0" y="0"/>
          <a:chExt cx="0" cy="0"/>
        </a:xfrm>
      </p:grpSpPr>
      <p:sp>
        <p:nvSpPr>
          <p:cNvPr id="73" name="Google Shape;73;p35"/>
          <p:cNvSpPr txBox="1"/>
          <p:nvPr>
            <p:ph type="title"/>
          </p:nvPr>
        </p:nvSpPr>
        <p:spPr>
          <a:xfrm>
            <a:off x="1790701" y="1143000"/>
            <a:ext cx="3642600" cy="92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845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5"/>
          <p:cNvSpPr txBox="1"/>
          <p:nvPr>
            <p:ph idx="1" type="body"/>
          </p:nvPr>
        </p:nvSpPr>
        <p:spPr>
          <a:xfrm>
            <a:off x="1790701" y="2242687"/>
            <a:ext cx="3022500" cy="3700800"/>
          </a:xfrm>
          <a:prstGeom prst="rect">
            <a:avLst/>
          </a:prstGeom>
          <a:noFill/>
          <a:ln>
            <a:noFill/>
          </a:ln>
        </p:spPr>
        <p:txBody>
          <a:bodyPr anchorCtr="0" anchor="t" bIns="45700" lIns="91425" spcFirstLastPara="1" rIns="91425" wrap="square" tIns="45700">
            <a:normAutofit/>
          </a:bodyPr>
          <a:lstStyle>
            <a:lvl1pPr indent="-228600" lvl="0" marL="457200" marR="0" algn="l">
              <a:lnSpc>
                <a:spcPct val="120000"/>
              </a:lnSpc>
              <a:spcBef>
                <a:spcPts val="1000"/>
              </a:spcBef>
              <a:spcAft>
                <a:spcPts val="0"/>
              </a:spcAft>
              <a:buClr>
                <a:srgbClr val="525053"/>
              </a:buClr>
              <a:buSzPts val="1680"/>
              <a:buFont typeface="Arial"/>
              <a:buNone/>
              <a:defRPr/>
            </a:lvl1pPr>
            <a:lvl2pPr indent="-331469" lvl="1" marL="914400" algn="l">
              <a:lnSpc>
                <a:spcPct val="100000"/>
              </a:lnSpc>
              <a:spcBef>
                <a:spcPts val="800"/>
              </a:spcBef>
              <a:spcAft>
                <a:spcPts val="0"/>
              </a:spcAft>
              <a:buClr>
                <a:srgbClr val="525053"/>
              </a:buClr>
              <a:buSzPts val="1620"/>
              <a:buChar char="►"/>
              <a:defRPr/>
            </a:lvl2pPr>
            <a:lvl3pPr indent="-331469" lvl="2" marL="1371600" algn="l">
              <a:lnSpc>
                <a:spcPct val="100000"/>
              </a:lnSpc>
              <a:spcBef>
                <a:spcPts val="800"/>
              </a:spcBef>
              <a:spcAft>
                <a:spcPts val="0"/>
              </a:spcAft>
              <a:buClr>
                <a:srgbClr val="525053"/>
              </a:buClr>
              <a:buSzPts val="1620"/>
              <a:buChar char="►"/>
              <a:defRPr/>
            </a:lvl3pPr>
            <a:lvl4pPr indent="-331469" lvl="3" marL="1828800" algn="l">
              <a:lnSpc>
                <a:spcPct val="100000"/>
              </a:lnSpc>
              <a:spcBef>
                <a:spcPts val="800"/>
              </a:spcBef>
              <a:spcAft>
                <a:spcPts val="0"/>
              </a:spcAft>
              <a:buClr>
                <a:srgbClr val="525053"/>
              </a:buClr>
              <a:buSzPts val="1620"/>
              <a:buChar char="►"/>
              <a:defRPr/>
            </a:lvl4pPr>
            <a:lvl5pPr indent="-331470" lvl="4" marL="2286000" algn="l">
              <a:lnSpc>
                <a:spcPct val="100000"/>
              </a:lnSpc>
              <a:spcBef>
                <a:spcPts val="800"/>
              </a:spcBef>
              <a:spcAft>
                <a:spcPts val="0"/>
              </a:spcAft>
              <a:buClr>
                <a:srgbClr val="525053"/>
              </a:buClr>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5"/>
          <p:cNvSpPr/>
          <p:nvPr>
            <p:ph idx="2" type="chart"/>
          </p:nvPr>
        </p:nvSpPr>
        <p:spPr>
          <a:xfrm>
            <a:off x="5571744" y="1408176"/>
            <a:ext cx="5706000" cy="4535400"/>
          </a:xfrm>
          <a:prstGeom prst="rect">
            <a:avLst/>
          </a:prstGeom>
          <a:noFill/>
          <a:ln>
            <a:noFill/>
          </a:ln>
        </p:spPr>
        <p:txBody>
          <a:bodyPr anchorCtr="0" anchor="t" bIns="45700" lIns="91425" spcFirstLastPara="1" rIns="91425" wrap="square" tIns="45700">
            <a:normAutofit/>
          </a:bodyPr>
          <a:lstStyle>
            <a:lvl1pPr lvl="0" marR="0" algn="l">
              <a:lnSpc>
                <a:spcPct val="100000"/>
              </a:lnSpc>
              <a:spcBef>
                <a:spcPts val="800"/>
              </a:spcBef>
              <a:spcAft>
                <a:spcPts val="0"/>
              </a:spcAft>
              <a:buClr>
                <a:srgbClr val="525053"/>
              </a:buClr>
              <a:buSzPts val="2160"/>
              <a:buFont typeface="Merriweather Sans"/>
              <a:buChar char="►"/>
              <a:defRPr b="0" i="0" sz="2400" u="none" cap="none" strike="noStrike">
                <a:solidFill>
                  <a:srgbClr val="525053"/>
                </a:solidFill>
                <a:latin typeface="Arial"/>
                <a:ea typeface="Arial"/>
                <a:cs typeface="Arial"/>
                <a:sym typeface="Arial"/>
              </a:defRPr>
            </a:lvl1pPr>
            <a:lvl2pPr lvl="1" marR="0" algn="l">
              <a:lnSpc>
                <a:spcPct val="100000"/>
              </a:lnSpc>
              <a:spcBef>
                <a:spcPts val="800"/>
              </a:spcBef>
              <a:spcAft>
                <a:spcPts val="0"/>
              </a:spcAft>
              <a:buClr>
                <a:srgbClr val="525053"/>
              </a:buClr>
              <a:buSzPts val="1800"/>
              <a:buFont typeface="Merriweather Sans"/>
              <a:buChar char="►"/>
              <a:defRPr b="0" i="0" sz="2000" u="none" cap="none" strike="noStrike">
                <a:solidFill>
                  <a:srgbClr val="525053"/>
                </a:solidFill>
                <a:latin typeface="Arial"/>
                <a:ea typeface="Arial"/>
                <a:cs typeface="Arial"/>
                <a:sym typeface="Arial"/>
              </a:defRPr>
            </a:lvl2pPr>
            <a:lvl3pPr lvl="2" marR="0" algn="l">
              <a:lnSpc>
                <a:spcPct val="100000"/>
              </a:lnSpc>
              <a:spcBef>
                <a:spcPts val="800"/>
              </a:spcBef>
              <a:spcAft>
                <a:spcPts val="0"/>
              </a:spcAft>
              <a:buClr>
                <a:srgbClr val="525053"/>
              </a:buClr>
              <a:buSzPts val="1620"/>
              <a:buFont typeface="Merriweather Sans"/>
              <a:buChar char="►"/>
              <a:defRPr b="0" i="0" sz="1800" u="none" cap="none" strike="noStrike">
                <a:solidFill>
                  <a:srgbClr val="525053"/>
                </a:solidFill>
                <a:latin typeface="Arial"/>
                <a:ea typeface="Arial"/>
                <a:cs typeface="Arial"/>
                <a:sym typeface="Arial"/>
              </a:defRPr>
            </a:lvl3pPr>
            <a:lvl4pPr lvl="3" marR="0" algn="l">
              <a:lnSpc>
                <a:spcPct val="100000"/>
              </a:lnSpc>
              <a:spcBef>
                <a:spcPts val="800"/>
              </a:spcBef>
              <a:spcAft>
                <a:spcPts val="0"/>
              </a:spcAft>
              <a:buClr>
                <a:srgbClr val="525053"/>
              </a:buClr>
              <a:buSzPts val="1440"/>
              <a:buFont typeface="Merriweather Sans"/>
              <a:buChar char="►"/>
              <a:defRPr b="0" i="0" sz="1600" u="none" cap="none" strike="noStrike">
                <a:solidFill>
                  <a:srgbClr val="525053"/>
                </a:solidFill>
                <a:latin typeface="Arial"/>
                <a:ea typeface="Arial"/>
                <a:cs typeface="Arial"/>
                <a:sym typeface="Arial"/>
              </a:defRPr>
            </a:lvl4pPr>
            <a:lvl5pPr lvl="4" marR="0" algn="l">
              <a:lnSpc>
                <a:spcPct val="100000"/>
              </a:lnSpc>
              <a:spcBef>
                <a:spcPts val="800"/>
              </a:spcBef>
              <a:spcAft>
                <a:spcPts val="0"/>
              </a:spcAft>
              <a:buClr>
                <a:srgbClr val="525053"/>
              </a:buClr>
              <a:buSzPts val="1440"/>
              <a:buFont typeface="Merriweather Sans"/>
              <a:buChar char="►"/>
              <a:defRPr b="0" i="0" sz="1600" u="none" cap="none" strike="noStrike">
                <a:solidFill>
                  <a:srgbClr val="525053"/>
                </a:solidFill>
                <a:latin typeface="Arial"/>
                <a:ea typeface="Arial"/>
                <a:cs typeface="Arial"/>
                <a:sym typeface="Arial"/>
              </a:defRPr>
            </a:lvl5pPr>
            <a:lvl6pPr lvl="5"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6" name="Google Shape;76;p35"/>
          <p:cNvSpPr txBox="1"/>
          <p:nvPr>
            <p:ph idx="10" type="dt"/>
          </p:nvPr>
        </p:nvSpPr>
        <p:spPr>
          <a:xfrm>
            <a:off x="364534" y="516231"/>
            <a:ext cx="1350000" cy="170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18453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file">
  <p:cSld name="Profile">
    <p:spTree>
      <p:nvGrpSpPr>
        <p:cNvPr id="77" name="Shape 77"/>
        <p:cNvGrpSpPr/>
        <p:nvPr/>
      </p:nvGrpSpPr>
      <p:grpSpPr>
        <a:xfrm>
          <a:off x="0" y="0"/>
          <a:ext cx="0" cy="0"/>
          <a:chOff x="0" y="0"/>
          <a:chExt cx="0" cy="0"/>
        </a:xfrm>
      </p:grpSpPr>
      <p:sp>
        <p:nvSpPr>
          <p:cNvPr id="78" name="Google Shape;78;p36"/>
          <p:cNvSpPr txBox="1"/>
          <p:nvPr>
            <p:ph type="title"/>
          </p:nvPr>
        </p:nvSpPr>
        <p:spPr>
          <a:xfrm>
            <a:off x="1790700" y="1143000"/>
            <a:ext cx="9486900" cy="92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845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36"/>
          <p:cNvSpPr txBox="1"/>
          <p:nvPr>
            <p:ph idx="10" type="dt"/>
          </p:nvPr>
        </p:nvSpPr>
        <p:spPr>
          <a:xfrm>
            <a:off x="364534" y="516231"/>
            <a:ext cx="1350000" cy="170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18453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Insert Image" id="80" name="Google Shape;80;p36"/>
          <p:cNvSpPr/>
          <p:nvPr>
            <p:ph idx="2" type="pic"/>
          </p:nvPr>
        </p:nvSpPr>
        <p:spPr>
          <a:xfrm>
            <a:off x="1900258" y="2378225"/>
            <a:ext cx="1463100" cy="1463100"/>
          </a:xfrm>
          <a:prstGeom prst="rect">
            <a:avLst/>
          </a:prstGeom>
          <a:solidFill>
            <a:schemeClr val="lt1"/>
          </a:solidFill>
          <a:ln>
            <a:noFill/>
          </a:ln>
        </p:spPr>
      </p:sp>
      <p:sp>
        <p:nvSpPr>
          <p:cNvPr descr="Insert Image" id="81" name="Google Shape;81;p36"/>
          <p:cNvSpPr/>
          <p:nvPr>
            <p:ph idx="3" type="pic"/>
          </p:nvPr>
        </p:nvSpPr>
        <p:spPr>
          <a:xfrm>
            <a:off x="5364480" y="2378225"/>
            <a:ext cx="1463100" cy="1463100"/>
          </a:xfrm>
          <a:prstGeom prst="rect">
            <a:avLst/>
          </a:prstGeom>
          <a:solidFill>
            <a:schemeClr val="lt1"/>
          </a:solidFill>
          <a:ln>
            <a:noFill/>
          </a:ln>
        </p:spPr>
      </p:sp>
      <p:sp>
        <p:nvSpPr>
          <p:cNvPr id="82" name="Google Shape;82;p36"/>
          <p:cNvSpPr txBox="1"/>
          <p:nvPr>
            <p:ph idx="1" type="body"/>
          </p:nvPr>
        </p:nvSpPr>
        <p:spPr>
          <a:xfrm>
            <a:off x="1790700" y="3982870"/>
            <a:ext cx="2776500" cy="17526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800"/>
              </a:spcBef>
              <a:spcAft>
                <a:spcPts val="0"/>
              </a:spcAft>
              <a:buClr>
                <a:srgbClr val="525053"/>
              </a:buClr>
              <a:buSzPts val="1800"/>
              <a:buNone/>
              <a:defRPr b="1" sz="2000"/>
            </a:lvl1pPr>
            <a:lvl2pPr indent="-228600" lvl="1" marL="914400" algn="l">
              <a:lnSpc>
                <a:spcPct val="100000"/>
              </a:lnSpc>
              <a:spcBef>
                <a:spcPts val="800"/>
              </a:spcBef>
              <a:spcAft>
                <a:spcPts val="0"/>
              </a:spcAft>
              <a:buClr>
                <a:srgbClr val="525053"/>
              </a:buClr>
              <a:buSzPts val="1800"/>
              <a:buNone/>
              <a:defRPr sz="2000"/>
            </a:lvl2pPr>
            <a:lvl3pPr indent="-228600" lvl="2" marL="1371600" algn="l">
              <a:lnSpc>
                <a:spcPct val="100000"/>
              </a:lnSpc>
              <a:spcBef>
                <a:spcPts val="800"/>
              </a:spcBef>
              <a:spcAft>
                <a:spcPts val="0"/>
              </a:spcAft>
              <a:buClr>
                <a:srgbClr val="525053"/>
              </a:buClr>
              <a:buSzPts val="1800"/>
              <a:buNone/>
              <a:defRPr sz="2000"/>
            </a:lvl3pPr>
            <a:lvl4pPr indent="-228600" lvl="3" marL="1828800" algn="l">
              <a:lnSpc>
                <a:spcPct val="100000"/>
              </a:lnSpc>
              <a:spcBef>
                <a:spcPts val="800"/>
              </a:spcBef>
              <a:spcAft>
                <a:spcPts val="0"/>
              </a:spcAft>
              <a:buClr>
                <a:srgbClr val="525053"/>
              </a:buClr>
              <a:buSzPts val="1800"/>
              <a:buNone/>
              <a:defRPr sz="2000"/>
            </a:lvl4pPr>
            <a:lvl5pPr indent="-228600" lvl="4" marL="2286000" algn="l">
              <a:lnSpc>
                <a:spcPct val="100000"/>
              </a:lnSpc>
              <a:spcBef>
                <a:spcPts val="800"/>
              </a:spcBef>
              <a:spcAft>
                <a:spcPts val="0"/>
              </a:spcAft>
              <a:buClr>
                <a:srgbClr val="525053"/>
              </a:buClr>
              <a:buSzPts val="1800"/>
              <a:buNone/>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36"/>
          <p:cNvSpPr txBox="1"/>
          <p:nvPr>
            <p:ph idx="4" type="body"/>
          </p:nvPr>
        </p:nvSpPr>
        <p:spPr>
          <a:xfrm>
            <a:off x="5254922" y="3982870"/>
            <a:ext cx="2776500" cy="1752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800"/>
              </a:spcBef>
              <a:spcAft>
                <a:spcPts val="0"/>
              </a:spcAft>
              <a:buClr>
                <a:srgbClr val="525053"/>
              </a:buClr>
              <a:buSzPts val="1800"/>
              <a:buNone/>
              <a:defRPr b="1" sz="2000"/>
            </a:lvl1pPr>
            <a:lvl2pPr indent="-228600" lvl="1" marL="914400" algn="l">
              <a:lnSpc>
                <a:spcPct val="100000"/>
              </a:lnSpc>
              <a:spcBef>
                <a:spcPts val="800"/>
              </a:spcBef>
              <a:spcAft>
                <a:spcPts val="0"/>
              </a:spcAft>
              <a:buClr>
                <a:srgbClr val="525053"/>
              </a:buClr>
              <a:buSzPts val="1800"/>
              <a:buNone/>
              <a:defRPr sz="2000"/>
            </a:lvl2pPr>
            <a:lvl3pPr indent="-228600" lvl="2" marL="1371600" algn="l">
              <a:lnSpc>
                <a:spcPct val="100000"/>
              </a:lnSpc>
              <a:spcBef>
                <a:spcPts val="800"/>
              </a:spcBef>
              <a:spcAft>
                <a:spcPts val="0"/>
              </a:spcAft>
              <a:buClr>
                <a:srgbClr val="525053"/>
              </a:buClr>
              <a:buSzPts val="1800"/>
              <a:buNone/>
              <a:defRPr sz="2000"/>
            </a:lvl3pPr>
            <a:lvl4pPr indent="-228600" lvl="3" marL="1828800" algn="l">
              <a:lnSpc>
                <a:spcPct val="100000"/>
              </a:lnSpc>
              <a:spcBef>
                <a:spcPts val="800"/>
              </a:spcBef>
              <a:spcAft>
                <a:spcPts val="0"/>
              </a:spcAft>
              <a:buClr>
                <a:srgbClr val="525053"/>
              </a:buClr>
              <a:buSzPts val="1800"/>
              <a:buNone/>
              <a:defRPr sz="2000"/>
            </a:lvl4pPr>
            <a:lvl5pPr indent="-228600" lvl="4" marL="2286000" algn="l">
              <a:lnSpc>
                <a:spcPct val="100000"/>
              </a:lnSpc>
              <a:spcBef>
                <a:spcPts val="800"/>
              </a:spcBef>
              <a:spcAft>
                <a:spcPts val="0"/>
              </a:spcAft>
              <a:buClr>
                <a:srgbClr val="525053"/>
              </a:buClr>
              <a:buSzPts val="1800"/>
              <a:buNone/>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Insert Image" id="84" name="Google Shape;84;p36"/>
          <p:cNvSpPr/>
          <p:nvPr>
            <p:ph idx="5" type="pic"/>
          </p:nvPr>
        </p:nvSpPr>
        <p:spPr>
          <a:xfrm>
            <a:off x="8828702" y="2378225"/>
            <a:ext cx="1463100" cy="1463100"/>
          </a:xfrm>
          <a:prstGeom prst="rect">
            <a:avLst/>
          </a:prstGeom>
          <a:solidFill>
            <a:schemeClr val="lt1"/>
          </a:solidFill>
          <a:ln>
            <a:noFill/>
          </a:ln>
        </p:spPr>
      </p:sp>
      <p:sp>
        <p:nvSpPr>
          <p:cNvPr id="85" name="Google Shape;85;p36"/>
          <p:cNvSpPr txBox="1"/>
          <p:nvPr>
            <p:ph idx="6" type="body"/>
          </p:nvPr>
        </p:nvSpPr>
        <p:spPr>
          <a:xfrm>
            <a:off x="8719144" y="3982870"/>
            <a:ext cx="2776500" cy="1752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800"/>
              </a:spcBef>
              <a:spcAft>
                <a:spcPts val="0"/>
              </a:spcAft>
              <a:buClr>
                <a:srgbClr val="525053"/>
              </a:buClr>
              <a:buSzPts val="1800"/>
              <a:buNone/>
              <a:defRPr b="1" sz="2000"/>
            </a:lvl1pPr>
            <a:lvl2pPr indent="-228600" lvl="1" marL="914400" algn="l">
              <a:lnSpc>
                <a:spcPct val="100000"/>
              </a:lnSpc>
              <a:spcBef>
                <a:spcPts val="800"/>
              </a:spcBef>
              <a:spcAft>
                <a:spcPts val="0"/>
              </a:spcAft>
              <a:buClr>
                <a:srgbClr val="525053"/>
              </a:buClr>
              <a:buSzPts val="1800"/>
              <a:buNone/>
              <a:defRPr sz="2000"/>
            </a:lvl2pPr>
            <a:lvl3pPr indent="-228600" lvl="2" marL="1371600" algn="l">
              <a:lnSpc>
                <a:spcPct val="100000"/>
              </a:lnSpc>
              <a:spcBef>
                <a:spcPts val="800"/>
              </a:spcBef>
              <a:spcAft>
                <a:spcPts val="0"/>
              </a:spcAft>
              <a:buClr>
                <a:srgbClr val="525053"/>
              </a:buClr>
              <a:buSzPts val="1800"/>
              <a:buNone/>
              <a:defRPr sz="2000"/>
            </a:lvl3pPr>
            <a:lvl4pPr indent="-228600" lvl="3" marL="1828800" algn="l">
              <a:lnSpc>
                <a:spcPct val="100000"/>
              </a:lnSpc>
              <a:spcBef>
                <a:spcPts val="800"/>
              </a:spcBef>
              <a:spcAft>
                <a:spcPts val="0"/>
              </a:spcAft>
              <a:buClr>
                <a:srgbClr val="525053"/>
              </a:buClr>
              <a:buSzPts val="1800"/>
              <a:buNone/>
              <a:defRPr sz="2000"/>
            </a:lvl4pPr>
            <a:lvl5pPr indent="-228600" lvl="4" marL="2286000" algn="l">
              <a:lnSpc>
                <a:spcPct val="100000"/>
              </a:lnSpc>
              <a:spcBef>
                <a:spcPts val="800"/>
              </a:spcBef>
              <a:spcAft>
                <a:spcPts val="0"/>
              </a:spcAft>
              <a:buClr>
                <a:srgbClr val="525053"/>
              </a:buClr>
              <a:buSzPts val="1800"/>
              <a:buNone/>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Slide Photo" showMasterSp="0">
  <p:cSld name="Full Slide Photo">
    <p:bg>
      <p:bgPr>
        <a:blipFill>
          <a:blip r:embed="rId2">
            <a:alphaModFix/>
          </a:blip>
          <a:stretch>
            <a:fillRect/>
          </a:stretch>
        </a:blipFill>
      </p:bgPr>
    </p:bg>
    <p:spTree>
      <p:nvGrpSpPr>
        <p:cNvPr id="86" name="Shape 86"/>
        <p:cNvGrpSpPr/>
        <p:nvPr/>
      </p:nvGrpSpPr>
      <p:grpSpPr>
        <a:xfrm>
          <a:off x="0" y="0"/>
          <a:ext cx="0" cy="0"/>
          <a:chOff x="0" y="0"/>
          <a:chExt cx="0" cy="0"/>
        </a:xfrm>
      </p:grpSpPr>
      <p:pic>
        <p:nvPicPr>
          <p:cNvPr id="87" name="Google Shape;87;p37"/>
          <p:cNvPicPr preferRelativeResize="0"/>
          <p:nvPr/>
        </p:nvPicPr>
        <p:blipFill rotWithShape="1">
          <a:blip r:embed="rId3">
            <a:alphaModFix/>
          </a:blip>
          <a:srcRect b="0" l="0" r="0" t="0"/>
          <a:stretch/>
        </p:blipFill>
        <p:spPr>
          <a:xfrm>
            <a:off x="457200" y="6210300"/>
            <a:ext cx="315309" cy="365760"/>
          </a:xfrm>
          <a:prstGeom prst="rect">
            <a:avLst/>
          </a:prstGeom>
          <a:noFill/>
          <a:ln>
            <a:noFill/>
          </a:ln>
        </p:spPr>
      </p:pic>
      <p:cxnSp>
        <p:nvCxnSpPr>
          <p:cNvPr id="88" name="Google Shape;88;p37"/>
          <p:cNvCxnSpPr/>
          <p:nvPr/>
        </p:nvCxnSpPr>
        <p:spPr>
          <a:xfrm>
            <a:off x="457200" y="466772"/>
            <a:ext cx="1257300" cy="0"/>
          </a:xfrm>
          <a:prstGeom prst="straightConnector1">
            <a:avLst/>
          </a:prstGeom>
          <a:noFill/>
          <a:ln cap="flat" cmpd="sng" w="12700">
            <a:solidFill>
              <a:schemeClr val="lt1"/>
            </a:solidFill>
            <a:prstDash val="solid"/>
            <a:miter lim="800000"/>
            <a:headEnd len="sm" w="sm" type="none"/>
            <a:tailEnd len="sm" w="sm" type="none"/>
          </a:ln>
        </p:spPr>
      </p:cxnSp>
      <p:cxnSp>
        <p:nvCxnSpPr>
          <p:cNvPr id="89" name="Google Shape;89;p37"/>
          <p:cNvCxnSpPr/>
          <p:nvPr/>
        </p:nvCxnSpPr>
        <p:spPr>
          <a:xfrm>
            <a:off x="1912947" y="466772"/>
            <a:ext cx="9822000" cy="0"/>
          </a:xfrm>
          <a:prstGeom prst="straightConnector1">
            <a:avLst/>
          </a:prstGeom>
          <a:noFill/>
          <a:ln cap="flat" cmpd="sng" w="12700">
            <a:solidFill>
              <a:schemeClr val="lt1"/>
            </a:solidFill>
            <a:prstDash val="solid"/>
            <a:miter lim="800000"/>
            <a:headEnd len="sm" w="sm" type="none"/>
            <a:tailEnd len="sm" w="sm" type="none"/>
          </a:ln>
        </p:spPr>
      </p:cxnSp>
      <p:pic>
        <p:nvPicPr>
          <p:cNvPr id="90" name="Google Shape;90;p37"/>
          <p:cNvPicPr preferRelativeResize="0"/>
          <p:nvPr/>
        </p:nvPicPr>
        <p:blipFill rotWithShape="1">
          <a:blip r:embed="rId4">
            <a:alphaModFix/>
          </a:blip>
          <a:srcRect b="0" l="0" r="0" t="0"/>
          <a:stretch/>
        </p:blipFill>
        <p:spPr>
          <a:xfrm>
            <a:off x="1916450" y="545720"/>
            <a:ext cx="1741503" cy="120185"/>
          </a:xfrm>
          <a:prstGeom prst="rect">
            <a:avLst/>
          </a:prstGeom>
          <a:noFill/>
          <a:ln>
            <a:noFill/>
          </a:ln>
        </p:spPr>
      </p:pic>
      <p:sp>
        <p:nvSpPr>
          <p:cNvPr id="91" name="Google Shape;91;p37"/>
          <p:cNvSpPr txBox="1"/>
          <p:nvPr/>
        </p:nvSpPr>
        <p:spPr>
          <a:xfrm>
            <a:off x="7576049" y="6261181"/>
            <a:ext cx="4114800" cy="177600"/>
          </a:xfrm>
          <a:prstGeom prst="rect">
            <a:avLst/>
          </a:prstGeom>
          <a:noFill/>
          <a:ln>
            <a:noFill/>
          </a:ln>
        </p:spPr>
        <p:txBody>
          <a:bodyPr anchorCtr="0" anchor="t" bIns="45700" lIns="0" spcFirstLastPara="1" rIns="0" wrap="square" tIns="45700">
            <a:noAutofit/>
          </a:bodyPr>
          <a:lstStyle/>
          <a:p>
            <a:pPr indent="0" lvl="0" marL="0" marR="0" rtl="0" algn="r">
              <a:spcBef>
                <a:spcPts val="0"/>
              </a:spcBef>
              <a:spcAft>
                <a:spcPts val="0"/>
              </a:spcAft>
              <a:buNone/>
            </a:pPr>
            <a:fld id="{00000000-1234-1234-1234-123412341234}" type="slidenum">
              <a:rPr b="0" i="0" lang="en-US"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92" name="Google Shape;92;p37"/>
          <p:cNvSpPr txBox="1"/>
          <p:nvPr>
            <p:ph idx="10" type="dt"/>
          </p:nvPr>
        </p:nvSpPr>
        <p:spPr>
          <a:xfrm>
            <a:off x="364534" y="516231"/>
            <a:ext cx="1350000" cy="170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vent - Full Slide Photo" showMasterSp="0">
  <p:cSld name="Event - Full Slide Photo">
    <p:bg>
      <p:bgPr>
        <a:solidFill>
          <a:schemeClr val="dk2"/>
        </a:solidFill>
      </p:bgPr>
    </p:bg>
    <p:spTree>
      <p:nvGrpSpPr>
        <p:cNvPr id="93" name="Shape 93"/>
        <p:cNvGrpSpPr/>
        <p:nvPr/>
      </p:nvGrpSpPr>
      <p:grpSpPr>
        <a:xfrm>
          <a:off x="0" y="0"/>
          <a:ext cx="0" cy="0"/>
          <a:chOff x="0" y="0"/>
          <a:chExt cx="0" cy="0"/>
        </a:xfrm>
      </p:grpSpPr>
      <p:sp>
        <p:nvSpPr>
          <p:cNvPr id="94" name="Google Shape;94;p38"/>
          <p:cNvSpPr/>
          <p:nvPr/>
        </p:nvSpPr>
        <p:spPr>
          <a:xfrm>
            <a:off x="0" y="3792071"/>
            <a:ext cx="12192000" cy="3066000"/>
          </a:xfrm>
          <a:prstGeom prst="rect">
            <a:avLst/>
          </a:prstGeom>
          <a:gradFill>
            <a:gsLst>
              <a:gs pos="0">
                <a:srgbClr val="18453B">
                  <a:alpha val="0"/>
                </a:srgbClr>
              </a:gs>
              <a:gs pos="74000">
                <a:srgbClr val="18453B"/>
              </a:gs>
              <a:gs pos="100000">
                <a:srgbClr val="18453B"/>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95" name="Google Shape;95;p38"/>
          <p:cNvPicPr preferRelativeResize="0"/>
          <p:nvPr/>
        </p:nvPicPr>
        <p:blipFill rotWithShape="1">
          <a:blip r:embed="rId2">
            <a:alphaModFix/>
          </a:blip>
          <a:srcRect b="0" l="0" r="0" t="0"/>
          <a:stretch/>
        </p:blipFill>
        <p:spPr>
          <a:xfrm>
            <a:off x="457200" y="6210300"/>
            <a:ext cx="315309" cy="365760"/>
          </a:xfrm>
          <a:prstGeom prst="rect">
            <a:avLst/>
          </a:prstGeom>
          <a:noFill/>
          <a:ln>
            <a:noFill/>
          </a:ln>
        </p:spPr>
      </p:pic>
      <p:cxnSp>
        <p:nvCxnSpPr>
          <p:cNvPr id="96" name="Google Shape;96;p38"/>
          <p:cNvCxnSpPr/>
          <p:nvPr/>
        </p:nvCxnSpPr>
        <p:spPr>
          <a:xfrm>
            <a:off x="457200" y="466772"/>
            <a:ext cx="1257300" cy="0"/>
          </a:xfrm>
          <a:prstGeom prst="straightConnector1">
            <a:avLst/>
          </a:prstGeom>
          <a:noFill/>
          <a:ln cap="flat" cmpd="sng" w="12700">
            <a:solidFill>
              <a:schemeClr val="lt1"/>
            </a:solidFill>
            <a:prstDash val="solid"/>
            <a:miter lim="800000"/>
            <a:headEnd len="sm" w="sm" type="none"/>
            <a:tailEnd len="sm" w="sm" type="none"/>
          </a:ln>
        </p:spPr>
      </p:cxnSp>
      <p:cxnSp>
        <p:nvCxnSpPr>
          <p:cNvPr id="97" name="Google Shape;97;p38"/>
          <p:cNvCxnSpPr/>
          <p:nvPr/>
        </p:nvCxnSpPr>
        <p:spPr>
          <a:xfrm>
            <a:off x="1912947" y="466772"/>
            <a:ext cx="9822000" cy="0"/>
          </a:xfrm>
          <a:prstGeom prst="straightConnector1">
            <a:avLst/>
          </a:prstGeom>
          <a:noFill/>
          <a:ln cap="flat" cmpd="sng" w="12700">
            <a:solidFill>
              <a:schemeClr val="lt1"/>
            </a:solidFill>
            <a:prstDash val="solid"/>
            <a:miter lim="800000"/>
            <a:headEnd len="sm" w="sm" type="none"/>
            <a:tailEnd len="sm" w="sm" type="none"/>
          </a:ln>
        </p:spPr>
      </p:cxnSp>
      <p:pic>
        <p:nvPicPr>
          <p:cNvPr id="98" name="Google Shape;98;p38"/>
          <p:cNvPicPr preferRelativeResize="0"/>
          <p:nvPr/>
        </p:nvPicPr>
        <p:blipFill rotWithShape="1">
          <a:blip r:embed="rId3">
            <a:alphaModFix/>
          </a:blip>
          <a:srcRect b="0" l="0" r="0" t="0"/>
          <a:stretch/>
        </p:blipFill>
        <p:spPr>
          <a:xfrm>
            <a:off x="1916450" y="545720"/>
            <a:ext cx="1741503" cy="120185"/>
          </a:xfrm>
          <a:prstGeom prst="rect">
            <a:avLst/>
          </a:prstGeom>
          <a:noFill/>
          <a:ln>
            <a:noFill/>
          </a:ln>
        </p:spPr>
      </p:pic>
      <p:sp>
        <p:nvSpPr>
          <p:cNvPr id="99" name="Google Shape;99;p38"/>
          <p:cNvSpPr txBox="1"/>
          <p:nvPr/>
        </p:nvSpPr>
        <p:spPr>
          <a:xfrm>
            <a:off x="7576049" y="6261181"/>
            <a:ext cx="4114800" cy="177600"/>
          </a:xfrm>
          <a:prstGeom prst="rect">
            <a:avLst/>
          </a:prstGeom>
          <a:noFill/>
          <a:ln>
            <a:noFill/>
          </a:ln>
        </p:spPr>
        <p:txBody>
          <a:bodyPr anchorCtr="0" anchor="t" bIns="45700" lIns="0" spcFirstLastPara="1" rIns="0" wrap="square" tIns="45700">
            <a:noAutofit/>
          </a:bodyPr>
          <a:lstStyle/>
          <a:p>
            <a:pPr indent="0" lvl="0" marL="0" marR="0" rtl="0" algn="r">
              <a:spcBef>
                <a:spcPts val="0"/>
              </a:spcBef>
              <a:spcAft>
                <a:spcPts val="0"/>
              </a:spcAft>
              <a:buNone/>
            </a:pPr>
            <a:fld id="{00000000-1234-1234-1234-123412341234}" type="slidenum">
              <a:rPr b="0" i="0" lang="en-US"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00" name="Google Shape;100;p38"/>
          <p:cNvSpPr txBox="1"/>
          <p:nvPr>
            <p:ph idx="10" type="dt"/>
          </p:nvPr>
        </p:nvSpPr>
        <p:spPr>
          <a:xfrm>
            <a:off x="364534" y="516231"/>
            <a:ext cx="1350000" cy="170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38"/>
          <p:cNvSpPr txBox="1"/>
          <p:nvPr>
            <p:ph idx="1" type="body"/>
          </p:nvPr>
        </p:nvSpPr>
        <p:spPr>
          <a:xfrm>
            <a:off x="1790700" y="5823248"/>
            <a:ext cx="9486900" cy="615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800"/>
              </a:spcBef>
              <a:spcAft>
                <a:spcPts val="0"/>
              </a:spcAft>
              <a:buClr>
                <a:schemeClr val="lt1"/>
              </a:buClr>
              <a:buSzPts val="2520"/>
              <a:buNone/>
              <a:defRPr sz="2800">
                <a:solidFill>
                  <a:schemeClr val="lt1"/>
                </a:solidFill>
              </a:defRPr>
            </a:lvl1pPr>
            <a:lvl2pPr indent="-331469" lvl="1" marL="914400" algn="l">
              <a:lnSpc>
                <a:spcPct val="100000"/>
              </a:lnSpc>
              <a:spcBef>
                <a:spcPts val="800"/>
              </a:spcBef>
              <a:spcAft>
                <a:spcPts val="0"/>
              </a:spcAft>
              <a:buClr>
                <a:srgbClr val="525053"/>
              </a:buClr>
              <a:buSzPts val="1620"/>
              <a:buChar char="►"/>
              <a:defRPr/>
            </a:lvl2pPr>
            <a:lvl3pPr indent="-331469" lvl="2" marL="1371600" algn="l">
              <a:lnSpc>
                <a:spcPct val="100000"/>
              </a:lnSpc>
              <a:spcBef>
                <a:spcPts val="800"/>
              </a:spcBef>
              <a:spcAft>
                <a:spcPts val="0"/>
              </a:spcAft>
              <a:buClr>
                <a:srgbClr val="525053"/>
              </a:buClr>
              <a:buSzPts val="1620"/>
              <a:buChar char="►"/>
              <a:defRPr/>
            </a:lvl3pPr>
            <a:lvl4pPr indent="-331469" lvl="3" marL="1828800" algn="l">
              <a:lnSpc>
                <a:spcPct val="100000"/>
              </a:lnSpc>
              <a:spcBef>
                <a:spcPts val="800"/>
              </a:spcBef>
              <a:spcAft>
                <a:spcPts val="0"/>
              </a:spcAft>
              <a:buClr>
                <a:srgbClr val="525053"/>
              </a:buClr>
              <a:buSzPts val="1620"/>
              <a:buChar char="►"/>
              <a:defRPr/>
            </a:lvl4pPr>
            <a:lvl5pPr indent="-331470" lvl="4" marL="2286000" algn="l">
              <a:lnSpc>
                <a:spcPct val="100000"/>
              </a:lnSpc>
              <a:spcBef>
                <a:spcPts val="800"/>
              </a:spcBef>
              <a:spcAft>
                <a:spcPts val="0"/>
              </a:spcAft>
              <a:buClr>
                <a:srgbClr val="525053"/>
              </a:buClr>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38"/>
          <p:cNvSpPr txBox="1"/>
          <p:nvPr>
            <p:ph type="title"/>
          </p:nvPr>
        </p:nvSpPr>
        <p:spPr>
          <a:xfrm>
            <a:off x="1790700" y="4728064"/>
            <a:ext cx="9486900" cy="1161300"/>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Photos">
  <p:cSld name="Multiple Photos">
    <p:spTree>
      <p:nvGrpSpPr>
        <p:cNvPr id="103" name="Shape 103"/>
        <p:cNvGrpSpPr/>
        <p:nvPr/>
      </p:nvGrpSpPr>
      <p:grpSpPr>
        <a:xfrm>
          <a:off x="0" y="0"/>
          <a:ext cx="0" cy="0"/>
          <a:chOff x="0" y="0"/>
          <a:chExt cx="0" cy="0"/>
        </a:xfrm>
      </p:grpSpPr>
      <p:sp>
        <p:nvSpPr>
          <p:cNvPr id="104" name="Google Shape;104;p39"/>
          <p:cNvSpPr txBox="1"/>
          <p:nvPr>
            <p:ph idx="10" type="dt"/>
          </p:nvPr>
        </p:nvSpPr>
        <p:spPr>
          <a:xfrm>
            <a:off x="364534" y="516231"/>
            <a:ext cx="1350000" cy="170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18453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Insert Image" id="105" name="Google Shape;105;p39"/>
          <p:cNvSpPr/>
          <p:nvPr>
            <p:ph idx="2" type="pic"/>
          </p:nvPr>
        </p:nvSpPr>
        <p:spPr>
          <a:xfrm>
            <a:off x="457200" y="1573567"/>
            <a:ext cx="3612000" cy="3931800"/>
          </a:xfrm>
          <a:prstGeom prst="rect">
            <a:avLst/>
          </a:prstGeom>
          <a:solidFill>
            <a:schemeClr val="lt1"/>
          </a:solidFill>
          <a:ln>
            <a:noFill/>
          </a:ln>
        </p:spPr>
      </p:sp>
      <p:sp>
        <p:nvSpPr>
          <p:cNvPr descr="Insert Image" id="106" name="Google Shape;106;p39"/>
          <p:cNvSpPr/>
          <p:nvPr>
            <p:ph idx="3" type="pic"/>
          </p:nvPr>
        </p:nvSpPr>
        <p:spPr>
          <a:xfrm>
            <a:off x="4290060" y="1573567"/>
            <a:ext cx="3612000" cy="3931800"/>
          </a:xfrm>
          <a:prstGeom prst="rect">
            <a:avLst/>
          </a:prstGeom>
          <a:solidFill>
            <a:schemeClr val="lt1"/>
          </a:solidFill>
          <a:ln>
            <a:noFill/>
          </a:ln>
        </p:spPr>
      </p:sp>
      <p:sp>
        <p:nvSpPr>
          <p:cNvPr descr="Insert Image" id="107" name="Google Shape;107;p39"/>
          <p:cNvSpPr/>
          <p:nvPr>
            <p:ph idx="4" type="pic"/>
          </p:nvPr>
        </p:nvSpPr>
        <p:spPr>
          <a:xfrm>
            <a:off x="8122920" y="1573567"/>
            <a:ext cx="3612000" cy="3931800"/>
          </a:xfrm>
          <a:prstGeom prst="rect">
            <a:avLst/>
          </a:prstGeom>
          <a:solidFill>
            <a:schemeClr val="lt1"/>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ide Point" showMasterSp="0">
  <p:cSld name="Pride Point">
    <p:bg>
      <p:bgPr>
        <a:solidFill>
          <a:schemeClr val="dk2"/>
        </a:solidFill>
      </p:bgPr>
    </p:bg>
    <p:spTree>
      <p:nvGrpSpPr>
        <p:cNvPr id="108" name="Shape 108"/>
        <p:cNvGrpSpPr/>
        <p:nvPr/>
      </p:nvGrpSpPr>
      <p:grpSpPr>
        <a:xfrm>
          <a:off x="0" y="0"/>
          <a:ext cx="0" cy="0"/>
          <a:chOff x="0" y="0"/>
          <a:chExt cx="0" cy="0"/>
        </a:xfrm>
      </p:grpSpPr>
      <p:sp>
        <p:nvSpPr>
          <p:cNvPr id="109" name="Google Shape;109;p40"/>
          <p:cNvSpPr/>
          <p:nvPr/>
        </p:nvSpPr>
        <p:spPr>
          <a:xfrm rot="5400000">
            <a:off x="2667002" y="-2666997"/>
            <a:ext cx="6858000" cy="12192000"/>
          </a:xfrm>
          <a:prstGeom prst="rect">
            <a:avLst/>
          </a:prstGeom>
          <a:gradFill>
            <a:gsLst>
              <a:gs pos="0">
                <a:srgbClr val="18453B">
                  <a:alpha val="0"/>
                </a:srgbClr>
              </a:gs>
              <a:gs pos="74000">
                <a:srgbClr val="18453B"/>
              </a:gs>
              <a:gs pos="100000">
                <a:srgbClr val="18453B"/>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10" name="Google Shape;110;p40"/>
          <p:cNvPicPr preferRelativeResize="0"/>
          <p:nvPr/>
        </p:nvPicPr>
        <p:blipFill rotWithShape="1">
          <a:blip r:embed="rId2">
            <a:alphaModFix/>
          </a:blip>
          <a:srcRect b="0" l="0" r="0" t="0"/>
          <a:stretch/>
        </p:blipFill>
        <p:spPr>
          <a:xfrm>
            <a:off x="457200" y="6210300"/>
            <a:ext cx="315309" cy="365760"/>
          </a:xfrm>
          <a:prstGeom prst="rect">
            <a:avLst/>
          </a:prstGeom>
          <a:noFill/>
          <a:ln>
            <a:noFill/>
          </a:ln>
        </p:spPr>
      </p:pic>
      <p:cxnSp>
        <p:nvCxnSpPr>
          <p:cNvPr id="111" name="Google Shape;111;p40"/>
          <p:cNvCxnSpPr/>
          <p:nvPr/>
        </p:nvCxnSpPr>
        <p:spPr>
          <a:xfrm>
            <a:off x="457200" y="466772"/>
            <a:ext cx="1257300" cy="0"/>
          </a:xfrm>
          <a:prstGeom prst="straightConnector1">
            <a:avLst/>
          </a:prstGeom>
          <a:noFill/>
          <a:ln cap="flat" cmpd="sng" w="12700">
            <a:solidFill>
              <a:schemeClr val="lt1"/>
            </a:solidFill>
            <a:prstDash val="solid"/>
            <a:miter lim="800000"/>
            <a:headEnd len="sm" w="sm" type="none"/>
            <a:tailEnd len="sm" w="sm" type="none"/>
          </a:ln>
        </p:spPr>
      </p:cxnSp>
      <p:cxnSp>
        <p:nvCxnSpPr>
          <p:cNvPr id="112" name="Google Shape;112;p40"/>
          <p:cNvCxnSpPr/>
          <p:nvPr/>
        </p:nvCxnSpPr>
        <p:spPr>
          <a:xfrm>
            <a:off x="1912947" y="466772"/>
            <a:ext cx="9822000" cy="0"/>
          </a:xfrm>
          <a:prstGeom prst="straightConnector1">
            <a:avLst/>
          </a:prstGeom>
          <a:noFill/>
          <a:ln cap="flat" cmpd="sng" w="12700">
            <a:solidFill>
              <a:schemeClr val="lt1"/>
            </a:solidFill>
            <a:prstDash val="solid"/>
            <a:miter lim="800000"/>
            <a:headEnd len="sm" w="sm" type="none"/>
            <a:tailEnd len="sm" w="sm" type="none"/>
          </a:ln>
        </p:spPr>
      </p:cxnSp>
      <p:pic>
        <p:nvPicPr>
          <p:cNvPr id="113" name="Google Shape;113;p40"/>
          <p:cNvPicPr preferRelativeResize="0"/>
          <p:nvPr/>
        </p:nvPicPr>
        <p:blipFill rotWithShape="1">
          <a:blip r:embed="rId3">
            <a:alphaModFix/>
          </a:blip>
          <a:srcRect b="0" l="0" r="0" t="0"/>
          <a:stretch/>
        </p:blipFill>
        <p:spPr>
          <a:xfrm>
            <a:off x="1916450" y="545720"/>
            <a:ext cx="1741503" cy="120185"/>
          </a:xfrm>
          <a:prstGeom prst="rect">
            <a:avLst/>
          </a:prstGeom>
          <a:noFill/>
          <a:ln>
            <a:noFill/>
          </a:ln>
        </p:spPr>
      </p:pic>
      <p:sp>
        <p:nvSpPr>
          <p:cNvPr id="114" name="Google Shape;114;p40"/>
          <p:cNvSpPr txBox="1"/>
          <p:nvPr/>
        </p:nvSpPr>
        <p:spPr>
          <a:xfrm>
            <a:off x="7576049" y="6261181"/>
            <a:ext cx="4114800" cy="177600"/>
          </a:xfrm>
          <a:prstGeom prst="rect">
            <a:avLst/>
          </a:prstGeom>
          <a:noFill/>
          <a:ln>
            <a:noFill/>
          </a:ln>
        </p:spPr>
        <p:txBody>
          <a:bodyPr anchorCtr="0" anchor="t" bIns="45700" lIns="0" spcFirstLastPara="1" rIns="0" wrap="square" tIns="45700">
            <a:noAutofit/>
          </a:bodyPr>
          <a:lstStyle/>
          <a:p>
            <a:pPr indent="0" lvl="0" marL="0" marR="0" rtl="0" algn="r">
              <a:spcBef>
                <a:spcPts val="0"/>
              </a:spcBef>
              <a:spcAft>
                <a:spcPts val="0"/>
              </a:spcAft>
              <a:buNone/>
            </a:pPr>
            <a:fld id="{00000000-1234-1234-1234-123412341234}" type="slidenum">
              <a:rPr b="0" i="0" lang="en-US"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15" name="Google Shape;115;p40"/>
          <p:cNvSpPr txBox="1"/>
          <p:nvPr>
            <p:ph idx="10" type="dt"/>
          </p:nvPr>
        </p:nvSpPr>
        <p:spPr>
          <a:xfrm>
            <a:off x="364534" y="516231"/>
            <a:ext cx="1350000" cy="170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40"/>
          <p:cNvSpPr txBox="1"/>
          <p:nvPr>
            <p:ph idx="1" type="body"/>
          </p:nvPr>
        </p:nvSpPr>
        <p:spPr>
          <a:xfrm>
            <a:off x="1790700" y="3573200"/>
            <a:ext cx="6608100" cy="23703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800"/>
              </a:spcBef>
              <a:spcAft>
                <a:spcPts val="0"/>
              </a:spcAft>
              <a:buClr>
                <a:schemeClr val="lt1"/>
              </a:buClr>
              <a:buSzPts val="2700"/>
              <a:buNone/>
              <a:defRPr sz="3000">
                <a:solidFill>
                  <a:schemeClr val="lt1"/>
                </a:solidFill>
              </a:defRPr>
            </a:lvl1pPr>
            <a:lvl2pPr indent="-331469" lvl="1" marL="914400" algn="l">
              <a:lnSpc>
                <a:spcPct val="100000"/>
              </a:lnSpc>
              <a:spcBef>
                <a:spcPts val="800"/>
              </a:spcBef>
              <a:spcAft>
                <a:spcPts val="0"/>
              </a:spcAft>
              <a:buClr>
                <a:srgbClr val="525053"/>
              </a:buClr>
              <a:buSzPts val="1620"/>
              <a:buChar char="►"/>
              <a:defRPr/>
            </a:lvl2pPr>
            <a:lvl3pPr indent="-331469" lvl="2" marL="1371600" algn="l">
              <a:lnSpc>
                <a:spcPct val="100000"/>
              </a:lnSpc>
              <a:spcBef>
                <a:spcPts val="800"/>
              </a:spcBef>
              <a:spcAft>
                <a:spcPts val="0"/>
              </a:spcAft>
              <a:buClr>
                <a:srgbClr val="525053"/>
              </a:buClr>
              <a:buSzPts val="1620"/>
              <a:buChar char="►"/>
              <a:defRPr/>
            </a:lvl3pPr>
            <a:lvl4pPr indent="-331469" lvl="3" marL="1828800" algn="l">
              <a:lnSpc>
                <a:spcPct val="100000"/>
              </a:lnSpc>
              <a:spcBef>
                <a:spcPts val="800"/>
              </a:spcBef>
              <a:spcAft>
                <a:spcPts val="0"/>
              </a:spcAft>
              <a:buClr>
                <a:srgbClr val="525053"/>
              </a:buClr>
              <a:buSzPts val="1620"/>
              <a:buChar char="►"/>
              <a:defRPr/>
            </a:lvl4pPr>
            <a:lvl5pPr indent="-331470" lvl="4" marL="2286000" algn="l">
              <a:lnSpc>
                <a:spcPct val="100000"/>
              </a:lnSpc>
              <a:spcBef>
                <a:spcPts val="800"/>
              </a:spcBef>
              <a:spcAft>
                <a:spcPts val="0"/>
              </a:spcAft>
              <a:buClr>
                <a:srgbClr val="525053"/>
              </a:buClr>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40"/>
          <p:cNvSpPr txBox="1"/>
          <p:nvPr>
            <p:ph type="title"/>
          </p:nvPr>
        </p:nvSpPr>
        <p:spPr>
          <a:xfrm>
            <a:off x="1790700" y="1264355"/>
            <a:ext cx="6608100" cy="2253300"/>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Pull Quote">
    <p:spTree>
      <p:nvGrpSpPr>
        <p:cNvPr id="118" name="Shape 118"/>
        <p:cNvGrpSpPr/>
        <p:nvPr/>
      </p:nvGrpSpPr>
      <p:grpSpPr>
        <a:xfrm>
          <a:off x="0" y="0"/>
          <a:ext cx="0" cy="0"/>
          <a:chOff x="0" y="0"/>
          <a:chExt cx="0" cy="0"/>
        </a:xfrm>
      </p:grpSpPr>
      <p:sp>
        <p:nvSpPr>
          <p:cNvPr id="119" name="Google Shape;119;p41"/>
          <p:cNvSpPr txBox="1"/>
          <p:nvPr>
            <p:ph type="title"/>
          </p:nvPr>
        </p:nvSpPr>
        <p:spPr>
          <a:xfrm>
            <a:off x="1790701" y="1143000"/>
            <a:ext cx="9486900" cy="3379200"/>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rgbClr val="18453B"/>
              </a:buClr>
              <a:buSzPts val="3600"/>
              <a:buFont typeface="Arial"/>
              <a:buNone/>
              <a:defRPr b="1" i="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41"/>
          <p:cNvSpPr txBox="1"/>
          <p:nvPr>
            <p:ph idx="10" type="dt"/>
          </p:nvPr>
        </p:nvSpPr>
        <p:spPr>
          <a:xfrm>
            <a:off x="364534" y="516231"/>
            <a:ext cx="1350000" cy="170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41"/>
          <p:cNvSpPr txBox="1"/>
          <p:nvPr>
            <p:ph idx="1" type="body"/>
          </p:nvPr>
        </p:nvSpPr>
        <p:spPr>
          <a:xfrm>
            <a:off x="7290261" y="4522124"/>
            <a:ext cx="3987300" cy="477000"/>
          </a:xfrm>
          <a:prstGeom prst="rect">
            <a:avLst/>
          </a:prstGeom>
          <a:noFill/>
          <a:ln>
            <a:noFill/>
          </a:ln>
        </p:spPr>
        <p:txBody>
          <a:bodyPr anchorCtr="0" anchor="t" bIns="45700" lIns="91425" spcFirstLastPara="1" rIns="91425" wrap="square" tIns="45700">
            <a:normAutofit/>
          </a:bodyPr>
          <a:lstStyle>
            <a:lvl1pPr indent="-228600" lvl="0" marL="457200" algn="r">
              <a:lnSpc>
                <a:spcPct val="100000"/>
              </a:lnSpc>
              <a:spcBef>
                <a:spcPts val="800"/>
              </a:spcBef>
              <a:spcAft>
                <a:spcPts val="0"/>
              </a:spcAft>
              <a:buClr>
                <a:srgbClr val="137A63"/>
              </a:buClr>
              <a:buSzPts val="2520"/>
              <a:buNone/>
              <a:defRPr b="0" i="0" sz="2800">
                <a:solidFill>
                  <a:srgbClr val="137A63"/>
                </a:solidFill>
              </a:defRPr>
            </a:lvl1pPr>
            <a:lvl2pPr indent="-228600" lvl="1" marL="914400" algn="l">
              <a:lnSpc>
                <a:spcPct val="100000"/>
              </a:lnSpc>
              <a:spcBef>
                <a:spcPts val="800"/>
              </a:spcBef>
              <a:spcAft>
                <a:spcPts val="0"/>
              </a:spcAft>
              <a:buClr>
                <a:schemeClr val="lt2"/>
              </a:buClr>
              <a:buSzPts val="1800"/>
              <a:buNone/>
              <a:defRPr>
                <a:solidFill>
                  <a:schemeClr val="lt2"/>
                </a:solidFill>
              </a:defRPr>
            </a:lvl2pPr>
            <a:lvl3pPr indent="-228600" lvl="2" marL="1371600" algn="l">
              <a:lnSpc>
                <a:spcPct val="100000"/>
              </a:lnSpc>
              <a:spcBef>
                <a:spcPts val="800"/>
              </a:spcBef>
              <a:spcAft>
                <a:spcPts val="0"/>
              </a:spcAft>
              <a:buClr>
                <a:schemeClr val="lt2"/>
              </a:buClr>
              <a:buSzPts val="1620"/>
              <a:buNone/>
              <a:defRPr>
                <a:solidFill>
                  <a:schemeClr val="lt2"/>
                </a:solidFill>
              </a:defRPr>
            </a:lvl3pPr>
            <a:lvl4pPr indent="-228600" lvl="3" marL="1828800" algn="l">
              <a:lnSpc>
                <a:spcPct val="100000"/>
              </a:lnSpc>
              <a:spcBef>
                <a:spcPts val="800"/>
              </a:spcBef>
              <a:spcAft>
                <a:spcPts val="0"/>
              </a:spcAft>
              <a:buClr>
                <a:schemeClr val="lt2"/>
              </a:buClr>
              <a:buSzPts val="1440"/>
              <a:buNone/>
              <a:defRPr>
                <a:solidFill>
                  <a:schemeClr val="lt2"/>
                </a:solidFill>
              </a:defRPr>
            </a:lvl4pPr>
            <a:lvl5pPr indent="-228600" lvl="4" marL="2286000" algn="l">
              <a:lnSpc>
                <a:spcPct val="100000"/>
              </a:lnSpc>
              <a:spcBef>
                <a:spcPts val="800"/>
              </a:spcBef>
              <a:spcAft>
                <a:spcPts val="0"/>
              </a:spcAft>
              <a:buClr>
                <a:schemeClr val="lt2"/>
              </a:buClr>
              <a:buSzPts val="144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41"/>
          <p:cNvSpPr txBox="1"/>
          <p:nvPr>
            <p:ph idx="2" type="body"/>
          </p:nvPr>
        </p:nvSpPr>
        <p:spPr>
          <a:xfrm>
            <a:off x="7290260" y="4932958"/>
            <a:ext cx="3987300" cy="477000"/>
          </a:xfrm>
          <a:prstGeom prst="rect">
            <a:avLst/>
          </a:prstGeom>
          <a:noFill/>
          <a:ln>
            <a:noFill/>
          </a:ln>
        </p:spPr>
        <p:txBody>
          <a:bodyPr anchorCtr="0" anchor="t" bIns="45700" lIns="91425" spcFirstLastPara="1" rIns="91425" wrap="square" tIns="45700">
            <a:normAutofit/>
          </a:bodyPr>
          <a:lstStyle>
            <a:lvl1pPr indent="-228600" lvl="0" marL="457200" algn="r">
              <a:lnSpc>
                <a:spcPct val="100000"/>
              </a:lnSpc>
              <a:spcBef>
                <a:spcPts val="800"/>
              </a:spcBef>
              <a:spcAft>
                <a:spcPts val="0"/>
              </a:spcAft>
              <a:buClr>
                <a:srgbClr val="137A63"/>
              </a:buClr>
              <a:buSzPts val="1800"/>
              <a:buNone/>
              <a:defRPr b="0" i="0" sz="2000">
                <a:solidFill>
                  <a:srgbClr val="137A63"/>
                </a:solidFill>
              </a:defRPr>
            </a:lvl1pPr>
            <a:lvl2pPr indent="-228600" lvl="1" marL="914400" algn="l">
              <a:lnSpc>
                <a:spcPct val="100000"/>
              </a:lnSpc>
              <a:spcBef>
                <a:spcPts val="800"/>
              </a:spcBef>
              <a:spcAft>
                <a:spcPts val="0"/>
              </a:spcAft>
              <a:buClr>
                <a:schemeClr val="lt2"/>
              </a:buClr>
              <a:buSzPts val="1800"/>
              <a:buNone/>
              <a:defRPr>
                <a:solidFill>
                  <a:schemeClr val="lt2"/>
                </a:solidFill>
              </a:defRPr>
            </a:lvl2pPr>
            <a:lvl3pPr indent="-228600" lvl="2" marL="1371600" algn="l">
              <a:lnSpc>
                <a:spcPct val="100000"/>
              </a:lnSpc>
              <a:spcBef>
                <a:spcPts val="800"/>
              </a:spcBef>
              <a:spcAft>
                <a:spcPts val="0"/>
              </a:spcAft>
              <a:buClr>
                <a:schemeClr val="lt2"/>
              </a:buClr>
              <a:buSzPts val="1620"/>
              <a:buNone/>
              <a:defRPr>
                <a:solidFill>
                  <a:schemeClr val="lt2"/>
                </a:solidFill>
              </a:defRPr>
            </a:lvl3pPr>
            <a:lvl4pPr indent="-228600" lvl="3" marL="1828800" algn="l">
              <a:lnSpc>
                <a:spcPct val="100000"/>
              </a:lnSpc>
              <a:spcBef>
                <a:spcPts val="800"/>
              </a:spcBef>
              <a:spcAft>
                <a:spcPts val="0"/>
              </a:spcAft>
              <a:buClr>
                <a:schemeClr val="lt2"/>
              </a:buClr>
              <a:buSzPts val="1440"/>
              <a:buNone/>
              <a:defRPr>
                <a:solidFill>
                  <a:schemeClr val="lt2"/>
                </a:solidFill>
              </a:defRPr>
            </a:lvl4pPr>
            <a:lvl5pPr indent="-228600" lvl="4" marL="2286000" algn="l">
              <a:lnSpc>
                <a:spcPct val="100000"/>
              </a:lnSpc>
              <a:spcBef>
                <a:spcPts val="800"/>
              </a:spcBef>
              <a:spcAft>
                <a:spcPts val="0"/>
              </a:spcAft>
              <a:buClr>
                <a:schemeClr val="lt2"/>
              </a:buClr>
              <a:buSzPts val="144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 DARK" showMasterSp="0">
  <p:cSld name="Pull Quote - DARK">
    <p:bg>
      <p:bgPr>
        <a:solidFill>
          <a:schemeClr val="dk2"/>
        </a:solidFill>
      </p:bgPr>
    </p:bg>
    <p:spTree>
      <p:nvGrpSpPr>
        <p:cNvPr id="123" name="Shape 123"/>
        <p:cNvGrpSpPr/>
        <p:nvPr/>
      </p:nvGrpSpPr>
      <p:grpSpPr>
        <a:xfrm>
          <a:off x="0" y="0"/>
          <a:ext cx="0" cy="0"/>
          <a:chOff x="0" y="0"/>
          <a:chExt cx="0" cy="0"/>
        </a:xfrm>
      </p:grpSpPr>
      <p:pic>
        <p:nvPicPr>
          <p:cNvPr id="124" name="Google Shape;124;p42"/>
          <p:cNvPicPr preferRelativeResize="0"/>
          <p:nvPr/>
        </p:nvPicPr>
        <p:blipFill rotWithShape="1">
          <a:blip r:embed="rId2">
            <a:alphaModFix/>
          </a:blip>
          <a:srcRect b="0" l="0" r="0" t="0"/>
          <a:stretch/>
        </p:blipFill>
        <p:spPr>
          <a:xfrm>
            <a:off x="457200" y="6210300"/>
            <a:ext cx="315309" cy="365760"/>
          </a:xfrm>
          <a:prstGeom prst="rect">
            <a:avLst/>
          </a:prstGeom>
          <a:noFill/>
          <a:ln>
            <a:noFill/>
          </a:ln>
        </p:spPr>
      </p:pic>
      <p:cxnSp>
        <p:nvCxnSpPr>
          <p:cNvPr id="125" name="Google Shape;125;p42"/>
          <p:cNvCxnSpPr/>
          <p:nvPr/>
        </p:nvCxnSpPr>
        <p:spPr>
          <a:xfrm>
            <a:off x="457200" y="466772"/>
            <a:ext cx="1257300" cy="0"/>
          </a:xfrm>
          <a:prstGeom prst="straightConnector1">
            <a:avLst/>
          </a:prstGeom>
          <a:noFill/>
          <a:ln cap="flat" cmpd="sng" w="12700">
            <a:solidFill>
              <a:schemeClr val="lt1"/>
            </a:solidFill>
            <a:prstDash val="solid"/>
            <a:miter lim="800000"/>
            <a:headEnd len="sm" w="sm" type="none"/>
            <a:tailEnd len="sm" w="sm" type="none"/>
          </a:ln>
        </p:spPr>
      </p:cxnSp>
      <p:cxnSp>
        <p:nvCxnSpPr>
          <p:cNvPr id="126" name="Google Shape;126;p42"/>
          <p:cNvCxnSpPr/>
          <p:nvPr/>
        </p:nvCxnSpPr>
        <p:spPr>
          <a:xfrm>
            <a:off x="1912947" y="466772"/>
            <a:ext cx="9822000" cy="0"/>
          </a:xfrm>
          <a:prstGeom prst="straightConnector1">
            <a:avLst/>
          </a:prstGeom>
          <a:noFill/>
          <a:ln cap="flat" cmpd="sng" w="12700">
            <a:solidFill>
              <a:schemeClr val="lt1"/>
            </a:solidFill>
            <a:prstDash val="solid"/>
            <a:miter lim="800000"/>
            <a:headEnd len="sm" w="sm" type="none"/>
            <a:tailEnd len="sm" w="sm" type="none"/>
          </a:ln>
        </p:spPr>
      </p:cxnSp>
      <p:pic>
        <p:nvPicPr>
          <p:cNvPr id="127" name="Google Shape;127;p42"/>
          <p:cNvPicPr preferRelativeResize="0"/>
          <p:nvPr/>
        </p:nvPicPr>
        <p:blipFill rotWithShape="1">
          <a:blip r:embed="rId3">
            <a:alphaModFix/>
          </a:blip>
          <a:srcRect b="0" l="0" r="0" t="0"/>
          <a:stretch/>
        </p:blipFill>
        <p:spPr>
          <a:xfrm>
            <a:off x="1916450" y="545720"/>
            <a:ext cx="1741503" cy="120185"/>
          </a:xfrm>
          <a:prstGeom prst="rect">
            <a:avLst/>
          </a:prstGeom>
          <a:noFill/>
          <a:ln>
            <a:noFill/>
          </a:ln>
        </p:spPr>
      </p:pic>
      <p:sp>
        <p:nvSpPr>
          <p:cNvPr id="128" name="Google Shape;128;p42"/>
          <p:cNvSpPr txBox="1"/>
          <p:nvPr/>
        </p:nvSpPr>
        <p:spPr>
          <a:xfrm>
            <a:off x="7576049" y="6261181"/>
            <a:ext cx="4114800" cy="177600"/>
          </a:xfrm>
          <a:prstGeom prst="rect">
            <a:avLst/>
          </a:prstGeom>
          <a:noFill/>
          <a:ln>
            <a:noFill/>
          </a:ln>
        </p:spPr>
        <p:txBody>
          <a:bodyPr anchorCtr="0" anchor="t" bIns="45700" lIns="0" spcFirstLastPara="1" rIns="0" wrap="square" tIns="45700">
            <a:noAutofit/>
          </a:bodyPr>
          <a:lstStyle/>
          <a:p>
            <a:pPr indent="0" lvl="0" marL="0" marR="0" rtl="0" algn="r">
              <a:spcBef>
                <a:spcPts val="0"/>
              </a:spcBef>
              <a:spcAft>
                <a:spcPts val="0"/>
              </a:spcAft>
              <a:buNone/>
            </a:pPr>
            <a:fld id="{00000000-1234-1234-1234-123412341234}" type="slidenum">
              <a:rPr b="0" i="0" lang="en-US"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29" name="Google Shape;129;p42"/>
          <p:cNvSpPr txBox="1"/>
          <p:nvPr>
            <p:ph idx="10" type="dt"/>
          </p:nvPr>
        </p:nvSpPr>
        <p:spPr>
          <a:xfrm>
            <a:off x="364534" y="516231"/>
            <a:ext cx="1350000" cy="170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42"/>
          <p:cNvSpPr txBox="1"/>
          <p:nvPr>
            <p:ph type="title"/>
          </p:nvPr>
        </p:nvSpPr>
        <p:spPr>
          <a:xfrm>
            <a:off x="1790701" y="1143000"/>
            <a:ext cx="9486900" cy="3379200"/>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chemeClr val="lt1"/>
              </a:buClr>
              <a:buSzPts val="3600"/>
              <a:buFont typeface="Arial"/>
              <a:buNone/>
              <a:defRPr b="1" i="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42"/>
          <p:cNvSpPr txBox="1"/>
          <p:nvPr>
            <p:ph idx="1" type="body"/>
          </p:nvPr>
        </p:nvSpPr>
        <p:spPr>
          <a:xfrm>
            <a:off x="7290261" y="4522124"/>
            <a:ext cx="3987300" cy="477000"/>
          </a:xfrm>
          <a:prstGeom prst="rect">
            <a:avLst/>
          </a:prstGeom>
          <a:noFill/>
          <a:ln>
            <a:noFill/>
          </a:ln>
        </p:spPr>
        <p:txBody>
          <a:bodyPr anchorCtr="0" anchor="t" bIns="45700" lIns="91425" spcFirstLastPara="1" rIns="91425" wrap="square" tIns="45700">
            <a:normAutofit/>
          </a:bodyPr>
          <a:lstStyle>
            <a:lvl1pPr indent="-228600" lvl="0" marL="457200" algn="r">
              <a:lnSpc>
                <a:spcPct val="100000"/>
              </a:lnSpc>
              <a:spcBef>
                <a:spcPts val="800"/>
              </a:spcBef>
              <a:spcAft>
                <a:spcPts val="0"/>
              </a:spcAft>
              <a:buClr>
                <a:schemeClr val="accent6"/>
              </a:buClr>
              <a:buSzPts val="2520"/>
              <a:buNone/>
              <a:defRPr b="0" i="0" sz="2800">
                <a:solidFill>
                  <a:schemeClr val="accent6"/>
                </a:solidFill>
              </a:defRPr>
            </a:lvl1pPr>
            <a:lvl2pPr indent="-228600" lvl="1" marL="914400" algn="l">
              <a:lnSpc>
                <a:spcPct val="100000"/>
              </a:lnSpc>
              <a:spcBef>
                <a:spcPts val="800"/>
              </a:spcBef>
              <a:spcAft>
                <a:spcPts val="0"/>
              </a:spcAft>
              <a:buClr>
                <a:schemeClr val="lt2"/>
              </a:buClr>
              <a:buSzPts val="1800"/>
              <a:buNone/>
              <a:defRPr>
                <a:solidFill>
                  <a:schemeClr val="lt2"/>
                </a:solidFill>
              </a:defRPr>
            </a:lvl2pPr>
            <a:lvl3pPr indent="-228600" lvl="2" marL="1371600" algn="l">
              <a:lnSpc>
                <a:spcPct val="100000"/>
              </a:lnSpc>
              <a:spcBef>
                <a:spcPts val="800"/>
              </a:spcBef>
              <a:spcAft>
                <a:spcPts val="0"/>
              </a:spcAft>
              <a:buClr>
                <a:schemeClr val="lt2"/>
              </a:buClr>
              <a:buSzPts val="1620"/>
              <a:buNone/>
              <a:defRPr>
                <a:solidFill>
                  <a:schemeClr val="lt2"/>
                </a:solidFill>
              </a:defRPr>
            </a:lvl3pPr>
            <a:lvl4pPr indent="-228600" lvl="3" marL="1828800" algn="l">
              <a:lnSpc>
                <a:spcPct val="100000"/>
              </a:lnSpc>
              <a:spcBef>
                <a:spcPts val="800"/>
              </a:spcBef>
              <a:spcAft>
                <a:spcPts val="0"/>
              </a:spcAft>
              <a:buClr>
                <a:schemeClr val="lt2"/>
              </a:buClr>
              <a:buSzPts val="1440"/>
              <a:buNone/>
              <a:defRPr>
                <a:solidFill>
                  <a:schemeClr val="lt2"/>
                </a:solidFill>
              </a:defRPr>
            </a:lvl4pPr>
            <a:lvl5pPr indent="-228600" lvl="4" marL="2286000" algn="l">
              <a:lnSpc>
                <a:spcPct val="100000"/>
              </a:lnSpc>
              <a:spcBef>
                <a:spcPts val="800"/>
              </a:spcBef>
              <a:spcAft>
                <a:spcPts val="0"/>
              </a:spcAft>
              <a:buClr>
                <a:schemeClr val="lt2"/>
              </a:buClr>
              <a:buSzPts val="144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42"/>
          <p:cNvSpPr txBox="1"/>
          <p:nvPr>
            <p:ph idx="2" type="body"/>
          </p:nvPr>
        </p:nvSpPr>
        <p:spPr>
          <a:xfrm>
            <a:off x="7290260" y="4932958"/>
            <a:ext cx="3987300" cy="477000"/>
          </a:xfrm>
          <a:prstGeom prst="rect">
            <a:avLst/>
          </a:prstGeom>
          <a:noFill/>
          <a:ln>
            <a:noFill/>
          </a:ln>
        </p:spPr>
        <p:txBody>
          <a:bodyPr anchorCtr="0" anchor="t" bIns="45700" lIns="91425" spcFirstLastPara="1" rIns="91425" wrap="square" tIns="45700">
            <a:normAutofit/>
          </a:bodyPr>
          <a:lstStyle>
            <a:lvl1pPr indent="-228600" lvl="0" marL="457200" algn="r">
              <a:lnSpc>
                <a:spcPct val="100000"/>
              </a:lnSpc>
              <a:spcBef>
                <a:spcPts val="800"/>
              </a:spcBef>
              <a:spcAft>
                <a:spcPts val="0"/>
              </a:spcAft>
              <a:buClr>
                <a:schemeClr val="accent6"/>
              </a:buClr>
              <a:buSzPts val="1800"/>
              <a:buNone/>
              <a:defRPr b="0" i="0" sz="2000">
                <a:solidFill>
                  <a:schemeClr val="accent6"/>
                </a:solidFill>
              </a:defRPr>
            </a:lvl1pPr>
            <a:lvl2pPr indent="-228600" lvl="1" marL="914400" algn="l">
              <a:lnSpc>
                <a:spcPct val="100000"/>
              </a:lnSpc>
              <a:spcBef>
                <a:spcPts val="800"/>
              </a:spcBef>
              <a:spcAft>
                <a:spcPts val="0"/>
              </a:spcAft>
              <a:buClr>
                <a:schemeClr val="lt2"/>
              </a:buClr>
              <a:buSzPts val="1800"/>
              <a:buNone/>
              <a:defRPr>
                <a:solidFill>
                  <a:schemeClr val="lt2"/>
                </a:solidFill>
              </a:defRPr>
            </a:lvl2pPr>
            <a:lvl3pPr indent="-228600" lvl="2" marL="1371600" algn="l">
              <a:lnSpc>
                <a:spcPct val="100000"/>
              </a:lnSpc>
              <a:spcBef>
                <a:spcPts val="800"/>
              </a:spcBef>
              <a:spcAft>
                <a:spcPts val="0"/>
              </a:spcAft>
              <a:buClr>
                <a:schemeClr val="lt2"/>
              </a:buClr>
              <a:buSzPts val="1620"/>
              <a:buNone/>
              <a:defRPr>
                <a:solidFill>
                  <a:schemeClr val="lt2"/>
                </a:solidFill>
              </a:defRPr>
            </a:lvl3pPr>
            <a:lvl4pPr indent="-228600" lvl="3" marL="1828800" algn="l">
              <a:lnSpc>
                <a:spcPct val="100000"/>
              </a:lnSpc>
              <a:spcBef>
                <a:spcPts val="800"/>
              </a:spcBef>
              <a:spcAft>
                <a:spcPts val="0"/>
              </a:spcAft>
              <a:buClr>
                <a:schemeClr val="lt2"/>
              </a:buClr>
              <a:buSzPts val="1440"/>
              <a:buNone/>
              <a:defRPr>
                <a:solidFill>
                  <a:schemeClr val="lt2"/>
                </a:solidFill>
              </a:defRPr>
            </a:lvl4pPr>
            <a:lvl5pPr indent="-228600" lvl="4" marL="2286000" algn="l">
              <a:lnSpc>
                <a:spcPct val="100000"/>
              </a:lnSpc>
              <a:spcBef>
                <a:spcPts val="800"/>
              </a:spcBef>
              <a:spcAft>
                <a:spcPts val="0"/>
              </a:spcAft>
              <a:buClr>
                <a:schemeClr val="lt2"/>
              </a:buClr>
              <a:buSzPts val="144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pcoming Events">
  <p:cSld name="Upcoming Events">
    <p:spTree>
      <p:nvGrpSpPr>
        <p:cNvPr id="133" name="Shape 133"/>
        <p:cNvGrpSpPr/>
        <p:nvPr/>
      </p:nvGrpSpPr>
      <p:grpSpPr>
        <a:xfrm>
          <a:off x="0" y="0"/>
          <a:ext cx="0" cy="0"/>
          <a:chOff x="0" y="0"/>
          <a:chExt cx="0" cy="0"/>
        </a:xfrm>
      </p:grpSpPr>
      <p:pic>
        <p:nvPicPr>
          <p:cNvPr id="134" name="Google Shape;134;p43"/>
          <p:cNvPicPr preferRelativeResize="0"/>
          <p:nvPr/>
        </p:nvPicPr>
        <p:blipFill rotWithShape="1">
          <a:blip r:embed="rId2">
            <a:alphaModFix/>
          </a:blip>
          <a:srcRect b="0" l="0" r="0" t="0"/>
          <a:stretch/>
        </p:blipFill>
        <p:spPr>
          <a:xfrm>
            <a:off x="-1" y="1143000"/>
            <a:ext cx="4357510" cy="4800600"/>
          </a:xfrm>
          <a:prstGeom prst="rect">
            <a:avLst/>
          </a:prstGeom>
          <a:noFill/>
          <a:ln>
            <a:noFill/>
          </a:ln>
        </p:spPr>
      </p:pic>
      <p:sp>
        <p:nvSpPr>
          <p:cNvPr descr="Photo at dusk showing the front entrance of the Edward J. Minskoff Pavilion" id="135" name="Google Shape;135;p43"/>
          <p:cNvSpPr/>
          <p:nvPr/>
        </p:nvSpPr>
        <p:spPr>
          <a:xfrm>
            <a:off x="0" y="1143000"/>
            <a:ext cx="4357500" cy="4221900"/>
          </a:xfrm>
          <a:prstGeom prst="rect">
            <a:avLst/>
          </a:prstGeom>
          <a:gradFill>
            <a:gsLst>
              <a:gs pos="0">
                <a:schemeClr val="dk2"/>
              </a:gs>
              <a:gs pos="100000">
                <a:srgbClr val="18453A">
                  <a:alpha val="0"/>
                </a:srgbClr>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6" name="Google Shape;136;p43"/>
          <p:cNvSpPr txBox="1"/>
          <p:nvPr>
            <p:ph type="title"/>
          </p:nvPr>
        </p:nvSpPr>
        <p:spPr>
          <a:xfrm>
            <a:off x="1790700" y="1309510"/>
            <a:ext cx="2566800" cy="46341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43"/>
          <p:cNvSpPr txBox="1"/>
          <p:nvPr>
            <p:ph idx="10" type="dt"/>
          </p:nvPr>
        </p:nvSpPr>
        <p:spPr>
          <a:xfrm>
            <a:off x="364534" y="516231"/>
            <a:ext cx="1350000" cy="170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18453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44"/>
          <p:cNvSpPr txBox="1"/>
          <p:nvPr>
            <p:ph idx="10" type="dt"/>
          </p:nvPr>
        </p:nvSpPr>
        <p:spPr>
          <a:xfrm>
            <a:off x="364534" y="516231"/>
            <a:ext cx="1350000" cy="170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18453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type="obj">
  <p:cSld name="OBJECT">
    <p:spTree>
      <p:nvGrpSpPr>
        <p:cNvPr id="26" name="Shape 26"/>
        <p:cNvGrpSpPr/>
        <p:nvPr/>
      </p:nvGrpSpPr>
      <p:grpSpPr>
        <a:xfrm>
          <a:off x="0" y="0"/>
          <a:ext cx="0" cy="0"/>
          <a:chOff x="0" y="0"/>
          <a:chExt cx="0" cy="0"/>
        </a:xfrm>
      </p:grpSpPr>
      <p:sp>
        <p:nvSpPr>
          <p:cNvPr id="27" name="Google Shape;27;p27"/>
          <p:cNvSpPr txBox="1"/>
          <p:nvPr>
            <p:ph type="title"/>
          </p:nvPr>
        </p:nvSpPr>
        <p:spPr>
          <a:xfrm>
            <a:off x="1790700" y="1143000"/>
            <a:ext cx="9486900" cy="92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845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27"/>
          <p:cNvSpPr txBox="1"/>
          <p:nvPr>
            <p:ph idx="1" type="body"/>
          </p:nvPr>
        </p:nvSpPr>
        <p:spPr>
          <a:xfrm>
            <a:off x="1790700" y="2242687"/>
            <a:ext cx="9486900" cy="3700800"/>
          </a:xfrm>
          <a:prstGeom prst="rect">
            <a:avLst/>
          </a:prstGeom>
          <a:noFill/>
          <a:ln>
            <a:noFill/>
          </a:ln>
        </p:spPr>
        <p:txBody>
          <a:bodyPr anchorCtr="0" anchor="t" bIns="45700" lIns="91425" spcFirstLastPara="1" rIns="91425" wrap="square" tIns="45700">
            <a:normAutofit/>
          </a:bodyPr>
          <a:lstStyle>
            <a:lvl1pPr indent="-331470" lvl="0" marL="457200" algn="l">
              <a:lnSpc>
                <a:spcPct val="100000"/>
              </a:lnSpc>
              <a:spcBef>
                <a:spcPts val="800"/>
              </a:spcBef>
              <a:spcAft>
                <a:spcPts val="0"/>
              </a:spcAft>
              <a:buClr>
                <a:srgbClr val="525053"/>
              </a:buClr>
              <a:buSzPts val="1620"/>
              <a:buChar char="►"/>
              <a:defRPr/>
            </a:lvl1pPr>
            <a:lvl2pPr indent="-331469" lvl="1" marL="914400" algn="l">
              <a:lnSpc>
                <a:spcPct val="100000"/>
              </a:lnSpc>
              <a:spcBef>
                <a:spcPts val="800"/>
              </a:spcBef>
              <a:spcAft>
                <a:spcPts val="0"/>
              </a:spcAft>
              <a:buClr>
                <a:srgbClr val="525053"/>
              </a:buClr>
              <a:buSzPts val="1620"/>
              <a:buChar char="►"/>
              <a:defRPr/>
            </a:lvl2pPr>
            <a:lvl3pPr indent="-331469" lvl="2" marL="1371600" algn="l">
              <a:lnSpc>
                <a:spcPct val="100000"/>
              </a:lnSpc>
              <a:spcBef>
                <a:spcPts val="800"/>
              </a:spcBef>
              <a:spcAft>
                <a:spcPts val="0"/>
              </a:spcAft>
              <a:buClr>
                <a:srgbClr val="525053"/>
              </a:buClr>
              <a:buSzPts val="1620"/>
              <a:buChar char="►"/>
              <a:defRPr/>
            </a:lvl3pPr>
            <a:lvl4pPr indent="-331469" lvl="3" marL="1828800" algn="l">
              <a:lnSpc>
                <a:spcPct val="100000"/>
              </a:lnSpc>
              <a:spcBef>
                <a:spcPts val="800"/>
              </a:spcBef>
              <a:spcAft>
                <a:spcPts val="0"/>
              </a:spcAft>
              <a:buClr>
                <a:srgbClr val="525053"/>
              </a:buClr>
              <a:buSzPts val="1620"/>
              <a:buChar char="►"/>
              <a:defRPr/>
            </a:lvl4pPr>
            <a:lvl5pPr indent="-331470" lvl="4" marL="2286000" algn="l">
              <a:lnSpc>
                <a:spcPct val="100000"/>
              </a:lnSpc>
              <a:spcBef>
                <a:spcPts val="800"/>
              </a:spcBef>
              <a:spcAft>
                <a:spcPts val="0"/>
              </a:spcAft>
              <a:buClr>
                <a:srgbClr val="525053"/>
              </a:buClr>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27"/>
          <p:cNvSpPr txBox="1"/>
          <p:nvPr>
            <p:ph idx="10" type="dt"/>
          </p:nvPr>
        </p:nvSpPr>
        <p:spPr>
          <a:xfrm>
            <a:off x="364534" y="516231"/>
            <a:ext cx="1350000" cy="170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18453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Photo on Left">
  <p:cSld name="Content + Photo on Left">
    <p:spTree>
      <p:nvGrpSpPr>
        <p:cNvPr id="140" name="Shape 140"/>
        <p:cNvGrpSpPr/>
        <p:nvPr/>
      </p:nvGrpSpPr>
      <p:grpSpPr>
        <a:xfrm>
          <a:off x="0" y="0"/>
          <a:ext cx="0" cy="0"/>
          <a:chOff x="0" y="0"/>
          <a:chExt cx="0" cy="0"/>
        </a:xfrm>
      </p:grpSpPr>
      <p:sp>
        <p:nvSpPr>
          <p:cNvPr id="141" name="Google Shape;141;p45"/>
          <p:cNvSpPr txBox="1"/>
          <p:nvPr>
            <p:ph type="title"/>
          </p:nvPr>
        </p:nvSpPr>
        <p:spPr>
          <a:xfrm>
            <a:off x="6095999" y="1143000"/>
            <a:ext cx="5181600" cy="92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845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45"/>
          <p:cNvSpPr txBox="1"/>
          <p:nvPr>
            <p:ph idx="1" type="body"/>
          </p:nvPr>
        </p:nvSpPr>
        <p:spPr>
          <a:xfrm>
            <a:off x="6096001" y="2242687"/>
            <a:ext cx="5181600" cy="3700800"/>
          </a:xfrm>
          <a:prstGeom prst="rect">
            <a:avLst/>
          </a:prstGeom>
          <a:noFill/>
          <a:ln>
            <a:noFill/>
          </a:ln>
        </p:spPr>
        <p:txBody>
          <a:bodyPr anchorCtr="0" anchor="t" bIns="45700" lIns="91425" spcFirstLastPara="1" rIns="91425" wrap="square" tIns="45700">
            <a:normAutofit/>
          </a:bodyPr>
          <a:lstStyle>
            <a:lvl1pPr indent="-331470" lvl="0" marL="457200" algn="l">
              <a:lnSpc>
                <a:spcPct val="100000"/>
              </a:lnSpc>
              <a:spcBef>
                <a:spcPts val="800"/>
              </a:spcBef>
              <a:spcAft>
                <a:spcPts val="0"/>
              </a:spcAft>
              <a:buClr>
                <a:srgbClr val="525053"/>
              </a:buClr>
              <a:buSzPts val="1620"/>
              <a:buChar char="►"/>
              <a:defRPr/>
            </a:lvl1pPr>
            <a:lvl2pPr indent="-331469" lvl="1" marL="914400" algn="l">
              <a:lnSpc>
                <a:spcPct val="100000"/>
              </a:lnSpc>
              <a:spcBef>
                <a:spcPts val="800"/>
              </a:spcBef>
              <a:spcAft>
                <a:spcPts val="0"/>
              </a:spcAft>
              <a:buClr>
                <a:srgbClr val="525053"/>
              </a:buClr>
              <a:buSzPts val="1620"/>
              <a:buChar char="►"/>
              <a:defRPr/>
            </a:lvl2pPr>
            <a:lvl3pPr indent="-331469" lvl="2" marL="1371600" algn="l">
              <a:lnSpc>
                <a:spcPct val="100000"/>
              </a:lnSpc>
              <a:spcBef>
                <a:spcPts val="800"/>
              </a:spcBef>
              <a:spcAft>
                <a:spcPts val="0"/>
              </a:spcAft>
              <a:buClr>
                <a:srgbClr val="525053"/>
              </a:buClr>
              <a:buSzPts val="1620"/>
              <a:buChar char="►"/>
              <a:defRPr/>
            </a:lvl3pPr>
            <a:lvl4pPr indent="-331469" lvl="3" marL="1828800" algn="l">
              <a:lnSpc>
                <a:spcPct val="100000"/>
              </a:lnSpc>
              <a:spcBef>
                <a:spcPts val="800"/>
              </a:spcBef>
              <a:spcAft>
                <a:spcPts val="0"/>
              </a:spcAft>
              <a:buClr>
                <a:srgbClr val="525053"/>
              </a:buClr>
              <a:buSzPts val="1620"/>
              <a:buChar char="►"/>
              <a:defRPr/>
            </a:lvl4pPr>
            <a:lvl5pPr indent="-331470" lvl="4" marL="2286000" algn="l">
              <a:lnSpc>
                <a:spcPct val="100000"/>
              </a:lnSpc>
              <a:spcBef>
                <a:spcPts val="800"/>
              </a:spcBef>
              <a:spcAft>
                <a:spcPts val="0"/>
              </a:spcAft>
              <a:buClr>
                <a:srgbClr val="525053"/>
              </a:buClr>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45"/>
          <p:cNvSpPr txBox="1"/>
          <p:nvPr>
            <p:ph idx="10" type="dt"/>
          </p:nvPr>
        </p:nvSpPr>
        <p:spPr>
          <a:xfrm>
            <a:off x="364534" y="516231"/>
            <a:ext cx="1350000" cy="170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18453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Insert Image" id="144" name="Google Shape;144;p45"/>
          <p:cNvSpPr/>
          <p:nvPr>
            <p:ph idx="2" type="pic"/>
          </p:nvPr>
        </p:nvSpPr>
        <p:spPr>
          <a:xfrm>
            <a:off x="0" y="1143000"/>
            <a:ext cx="5915400" cy="4800600"/>
          </a:xfrm>
          <a:prstGeom prst="rect">
            <a:avLst/>
          </a:prstGeom>
          <a:solidFill>
            <a:schemeClr val="lt1"/>
          </a:solid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Photo on Right">
  <p:cSld name="Content + Photo on Right">
    <p:spTree>
      <p:nvGrpSpPr>
        <p:cNvPr id="145" name="Shape 145"/>
        <p:cNvGrpSpPr/>
        <p:nvPr/>
      </p:nvGrpSpPr>
      <p:grpSpPr>
        <a:xfrm>
          <a:off x="0" y="0"/>
          <a:ext cx="0" cy="0"/>
          <a:chOff x="0" y="0"/>
          <a:chExt cx="0" cy="0"/>
        </a:xfrm>
      </p:grpSpPr>
      <p:sp>
        <p:nvSpPr>
          <p:cNvPr id="146" name="Google Shape;146;p46"/>
          <p:cNvSpPr txBox="1"/>
          <p:nvPr>
            <p:ph type="title"/>
          </p:nvPr>
        </p:nvSpPr>
        <p:spPr>
          <a:xfrm>
            <a:off x="1790701" y="1143000"/>
            <a:ext cx="4305300" cy="92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845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46"/>
          <p:cNvSpPr txBox="1"/>
          <p:nvPr>
            <p:ph idx="1" type="body"/>
          </p:nvPr>
        </p:nvSpPr>
        <p:spPr>
          <a:xfrm>
            <a:off x="1790703" y="2242687"/>
            <a:ext cx="4305300" cy="3700800"/>
          </a:xfrm>
          <a:prstGeom prst="rect">
            <a:avLst/>
          </a:prstGeom>
          <a:noFill/>
          <a:ln>
            <a:noFill/>
          </a:ln>
        </p:spPr>
        <p:txBody>
          <a:bodyPr anchorCtr="0" anchor="t" bIns="45700" lIns="91425" spcFirstLastPara="1" rIns="91425" wrap="square" tIns="45700">
            <a:normAutofit/>
          </a:bodyPr>
          <a:lstStyle>
            <a:lvl1pPr indent="-331470" lvl="0" marL="457200" algn="l">
              <a:lnSpc>
                <a:spcPct val="100000"/>
              </a:lnSpc>
              <a:spcBef>
                <a:spcPts val="800"/>
              </a:spcBef>
              <a:spcAft>
                <a:spcPts val="0"/>
              </a:spcAft>
              <a:buClr>
                <a:srgbClr val="525053"/>
              </a:buClr>
              <a:buSzPts val="1620"/>
              <a:buChar char="►"/>
              <a:defRPr/>
            </a:lvl1pPr>
            <a:lvl2pPr indent="-331469" lvl="1" marL="914400" algn="l">
              <a:lnSpc>
                <a:spcPct val="100000"/>
              </a:lnSpc>
              <a:spcBef>
                <a:spcPts val="800"/>
              </a:spcBef>
              <a:spcAft>
                <a:spcPts val="0"/>
              </a:spcAft>
              <a:buClr>
                <a:srgbClr val="525053"/>
              </a:buClr>
              <a:buSzPts val="1620"/>
              <a:buChar char="►"/>
              <a:defRPr/>
            </a:lvl2pPr>
            <a:lvl3pPr indent="-331469" lvl="2" marL="1371600" algn="l">
              <a:lnSpc>
                <a:spcPct val="100000"/>
              </a:lnSpc>
              <a:spcBef>
                <a:spcPts val="800"/>
              </a:spcBef>
              <a:spcAft>
                <a:spcPts val="0"/>
              </a:spcAft>
              <a:buClr>
                <a:srgbClr val="525053"/>
              </a:buClr>
              <a:buSzPts val="1620"/>
              <a:buChar char="►"/>
              <a:defRPr/>
            </a:lvl3pPr>
            <a:lvl4pPr indent="-331469" lvl="3" marL="1828800" algn="l">
              <a:lnSpc>
                <a:spcPct val="100000"/>
              </a:lnSpc>
              <a:spcBef>
                <a:spcPts val="800"/>
              </a:spcBef>
              <a:spcAft>
                <a:spcPts val="0"/>
              </a:spcAft>
              <a:buClr>
                <a:srgbClr val="525053"/>
              </a:buClr>
              <a:buSzPts val="1620"/>
              <a:buChar char="►"/>
              <a:defRPr/>
            </a:lvl4pPr>
            <a:lvl5pPr indent="-331470" lvl="4" marL="2286000" algn="l">
              <a:lnSpc>
                <a:spcPct val="100000"/>
              </a:lnSpc>
              <a:spcBef>
                <a:spcPts val="800"/>
              </a:spcBef>
              <a:spcAft>
                <a:spcPts val="0"/>
              </a:spcAft>
              <a:buClr>
                <a:srgbClr val="525053"/>
              </a:buClr>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46"/>
          <p:cNvSpPr txBox="1"/>
          <p:nvPr>
            <p:ph idx="10" type="dt"/>
          </p:nvPr>
        </p:nvSpPr>
        <p:spPr>
          <a:xfrm>
            <a:off x="364534" y="516231"/>
            <a:ext cx="1350000" cy="170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18453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Insert Image" id="149" name="Google Shape;149;p46"/>
          <p:cNvSpPr/>
          <p:nvPr>
            <p:ph idx="2" type="pic"/>
          </p:nvPr>
        </p:nvSpPr>
        <p:spPr>
          <a:xfrm>
            <a:off x="6276513" y="1143000"/>
            <a:ext cx="5915400" cy="4800600"/>
          </a:xfrm>
          <a:prstGeom prst="rect">
            <a:avLst/>
          </a:prstGeom>
          <a:solidFill>
            <a:schemeClr val="lt1"/>
          </a:solid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Full-Slide">
  <p:cSld name="Chart Full-Slide">
    <p:spTree>
      <p:nvGrpSpPr>
        <p:cNvPr id="150" name="Shape 150"/>
        <p:cNvGrpSpPr/>
        <p:nvPr/>
      </p:nvGrpSpPr>
      <p:grpSpPr>
        <a:xfrm>
          <a:off x="0" y="0"/>
          <a:ext cx="0" cy="0"/>
          <a:chOff x="0" y="0"/>
          <a:chExt cx="0" cy="0"/>
        </a:xfrm>
      </p:grpSpPr>
      <p:sp>
        <p:nvSpPr>
          <p:cNvPr id="151" name="Google Shape;151;p47"/>
          <p:cNvSpPr txBox="1"/>
          <p:nvPr>
            <p:ph idx="10" type="dt"/>
          </p:nvPr>
        </p:nvSpPr>
        <p:spPr>
          <a:xfrm>
            <a:off x="364534" y="516231"/>
            <a:ext cx="1350000" cy="170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18453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47"/>
          <p:cNvSpPr/>
          <p:nvPr>
            <p:ph idx="2" type="chart"/>
          </p:nvPr>
        </p:nvSpPr>
        <p:spPr>
          <a:xfrm>
            <a:off x="914400" y="1143000"/>
            <a:ext cx="10363200" cy="5067300"/>
          </a:xfrm>
          <a:prstGeom prst="rect">
            <a:avLst/>
          </a:prstGeom>
          <a:noFill/>
          <a:ln>
            <a:noFill/>
          </a:ln>
        </p:spPr>
        <p:txBody>
          <a:bodyPr anchorCtr="0" anchor="t" bIns="45700" lIns="91425" spcFirstLastPara="1" rIns="91425" wrap="square" tIns="45700">
            <a:normAutofit/>
          </a:bodyPr>
          <a:lstStyle>
            <a:lvl1pPr lvl="0" marR="0" algn="l">
              <a:lnSpc>
                <a:spcPct val="100000"/>
              </a:lnSpc>
              <a:spcBef>
                <a:spcPts val="800"/>
              </a:spcBef>
              <a:spcAft>
                <a:spcPts val="0"/>
              </a:spcAft>
              <a:buClr>
                <a:srgbClr val="525053"/>
              </a:buClr>
              <a:buSzPts val="2160"/>
              <a:buFont typeface="Merriweather Sans"/>
              <a:buChar char="►"/>
              <a:defRPr b="0" i="0" sz="2400" u="none" cap="none" strike="noStrike">
                <a:solidFill>
                  <a:srgbClr val="525053"/>
                </a:solidFill>
                <a:latin typeface="Arial"/>
                <a:ea typeface="Arial"/>
                <a:cs typeface="Arial"/>
                <a:sym typeface="Arial"/>
              </a:defRPr>
            </a:lvl1pPr>
            <a:lvl2pPr lvl="1" marR="0" algn="l">
              <a:lnSpc>
                <a:spcPct val="100000"/>
              </a:lnSpc>
              <a:spcBef>
                <a:spcPts val="800"/>
              </a:spcBef>
              <a:spcAft>
                <a:spcPts val="0"/>
              </a:spcAft>
              <a:buClr>
                <a:srgbClr val="525053"/>
              </a:buClr>
              <a:buSzPts val="1800"/>
              <a:buFont typeface="Merriweather Sans"/>
              <a:buChar char="►"/>
              <a:defRPr b="0" i="0" sz="2000" u="none" cap="none" strike="noStrike">
                <a:solidFill>
                  <a:srgbClr val="525053"/>
                </a:solidFill>
                <a:latin typeface="Arial"/>
                <a:ea typeface="Arial"/>
                <a:cs typeface="Arial"/>
                <a:sym typeface="Arial"/>
              </a:defRPr>
            </a:lvl2pPr>
            <a:lvl3pPr lvl="2" marR="0" algn="l">
              <a:lnSpc>
                <a:spcPct val="100000"/>
              </a:lnSpc>
              <a:spcBef>
                <a:spcPts val="800"/>
              </a:spcBef>
              <a:spcAft>
                <a:spcPts val="0"/>
              </a:spcAft>
              <a:buClr>
                <a:srgbClr val="525053"/>
              </a:buClr>
              <a:buSzPts val="1620"/>
              <a:buFont typeface="Merriweather Sans"/>
              <a:buChar char="►"/>
              <a:defRPr b="0" i="0" sz="1800" u="none" cap="none" strike="noStrike">
                <a:solidFill>
                  <a:srgbClr val="525053"/>
                </a:solidFill>
                <a:latin typeface="Arial"/>
                <a:ea typeface="Arial"/>
                <a:cs typeface="Arial"/>
                <a:sym typeface="Arial"/>
              </a:defRPr>
            </a:lvl3pPr>
            <a:lvl4pPr lvl="3" marR="0" algn="l">
              <a:lnSpc>
                <a:spcPct val="100000"/>
              </a:lnSpc>
              <a:spcBef>
                <a:spcPts val="800"/>
              </a:spcBef>
              <a:spcAft>
                <a:spcPts val="0"/>
              </a:spcAft>
              <a:buClr>
                <a:srgbClr val="525053"/>
              </a:buClr>
              <a:buSzPts val="1440"/>
              <a:buFont typeface="Merriweather Sans"/>
              <a:buChar char="►"/>
              <a:defRPr b="0" i="0" sz="1600" u="none" cap="none" strike="noStrike">
                <a:solidFill>
                  <a:srgbClr val="525053"/>
                </a:solidFill>
                <a:latin typeface="Arial"/>
                <a:ea typeface="Arial"/>
                <a:cs typeface="Arial"/>
                <a:sym typeface="Arial"/>
              </a:defRPr>
            </a:lvl4pPr>
            <a:lvl5pPr lvl="4" marR="0" algn="l">
              <a:lnSpc>
                <a:spcPct val="100000"/>
              </a:lnSpc>
              <a:spcBef>
                <a:spcPts val="800"/>
              </a:spcBef>
              <a:spcAft>
                <a:spcPts val="0"/>
              </a:spcAft>
              <a:buClr>
                <a:srgbClr val="525053"/>
              </a:buClr>
              <a:buSzPts val="1440"/>
              <a:buFont typeface="Merriweather Sans"/>
              <a:buChar char="►"/>
              <a:defRPr b="0" i="0" sz="1600" u="none" cap="none" strike="noStrike">
                <a:solidFill>
                  <a:srgbClr val="525053"/>
                </a:solidFill>
                <a:latin typeface="Arial"/>
                <a:ea typeface="Arial"/>
                <a:cs typeface="Arial"/>
                <a:sym typeface="Arial"/>
              </a:defRPr>
            </a:lvl5pPr>
            <a:lvl6pPr lvl="5"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 Content">
  <p:cSld name="Title + 2 Column Content">
    <p:spTree>
      <p:nvGrpSpPr>
        <p:cNvPr id="153" name="Shape 153"/>
        <p:cNvGrpSpPr/>
        <p:nvPr/>
      </p:nvGrpSpPr>
      <p:grpSpPr>
        <a:xfrm>
          <a:off x="0" y="0"/>
          <a:ext cx="0" cy="0"/>
          <a:chOff x="0" y="0"/>
          <a:chExt cx="0" cy="0"/>
        </a:xfrm>
      </p:grpSpPr>
      <p:sp>
        <p:nvSpPr>
          <p:cNvPr id="154" name="Google Shape;154;p48"/>
          <p:cNvSpPr txBox="1"/>
          <p:nvPr>
            <p:ph type="title"/>
          </p:nvPr>
        </p:nvSpPr>
        <p:spPr>
          <a:xfrm>
            <a:off x="1790700" y="1143000"/>
            <a:ext cx="9486900" cy="92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845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48"/>
          <p:cNvSpPr txBox="1"/>
          <p:nvPr>
            <p:ph idx="1" type="body"/>
          </p:nvPr>
        </p:nvSpPr>
        <p:spPr>
          <a:xfrm>
            <a:off x="1790700" y="2242687"/>
            <a:ext cx="4559400" cy="3700800"/>
          </a:xfrm>
          <a:prstGeom prst="rect">
            <a:avLst/>
          </a:prstGeom>
          <a:noFill/>
          <a:ln>
            <a:noFill/>
          </a:ln>
        </p:spPr>
        <p:txBody>
          <a:bodyPr anchorCtr="0" anchor="t" bIns="45700" lIns="91425" spcFirstLastPara="1" rIns="91425" wrap="square" tIns="45700">
            <a:normAutofit/>
          </a:bodyPr>
          <a:lstStyle>
            <a:lvl1pPr indent="-331470" lvl="0" marL="457200" algn="l">
              <a:lnSpc>
                <a:spcPct val="100000"/>
              </a:lnSpc>
              <a:spcBef>
                <a:spcPts val="800"/>
              </a:spcBef>
              <a:spcAft>
                <a:spcPts val="0"/>
              </a:spcAft>
              <a:buClr>
                <a:srgbClr val="525053"/>
              </a:buClr>
              <a:buSzPts val="1620"/>
              <a:buChar char="►"/>
              <a:defRPr/>
            </a:lvl1pPr>
            <a:lvl2pPr indent="-331469" lvl="1" marL="914400" algn="l">
              <a:lnSpc>
                <a:spcPct val="100000"/>
              </a:lnSpc>
              <a:spcBef>
                <a:spcPts val="800"/>
              </a:spcBef>
              <a:spcAft>
                <a:spcPts val="0"/>
              </a:spcAft>
              <a:buClr>
                <a:srgbClr val="525053"/>
              </a:buClr>
              <a:buSzPts val="1620"/>
              <a:buChar char="►"/>
              <a:defRPr/>
            </a:lvl2pPr>
            <a:lvl3pPr indent="-331469" lvl="2" marL="1371600" algn="l">
              <a:lnSpc>
                <a:spcPct val="100000"/>
              </a:lnSpc>
              <a:spcBef>
                <a:spcPts val="800"/>
              </a:spcBef>
              <a:spcAft>
                <a:spcPts val="0"/>
              </a:spcAft>
              <a:buClr>
                <a:srgbClr val="525053"/>
              </a:buClr>
              <a:buSzPts val="1620"/>
              <a:buChar char="►"/>
              <a:defRPr/>
            </a:lvl3pPr>
            <a:lvl4pPr indent="-331469" lvl="3" marL="1828800" algn="l">
              <a:lnSpc>
                <a:spcPct val="100000"/>
              </a:lnSpc>
              <a:spcBef>
                <a:spcPts val="800"/>
              </a:spcBef>
              <a:spcAft>
                <a:spcPts val="0"/>
              </a:spcAft>
              <a:buClr>
                <a:srgbClr val="525053"/>
              </a:buClr>
              <a:buSzPts val="1620"/>
              <a:buChar char="►"/>
              <a:defRPr/>
            </a:lvl4pPr>
            <a:lvl5pPr indent="-331470" lvl="4" marL="2286000" algn="l">
              <a:lnSpc>
                <a:spcPct val="100000"/>
              </a:lnSpc>
              <a:spcBef>
                <a:spcPts val="800"/>
              </a:spcBef>
              <a:spcAft>
                <a:spcPts val="0"/>
              </a:spcAft>
              <a:buClr>
                <a:srgbClr val="525053"/>
              </a:buClr>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48"/>
          <p:cNvSpPr txBox="1"/>
          <p:nvPr>
            <p:ph idx="2" type="body"/>
          </p:nvPr>
        </p:nvSpPr>
        <p:spPr>
          <a:xfrm>
            <a:off x="6718300" y="2242687"/>
            <a:ext cx="4559400" cy="3700800"/>
          </a:xfrm>
          <a:prstGeom prst="rect">
            <a:avLst/>
          </a:prstGeom>
          <a:noFill/>
          <a:ln>
            <a:noFill/>
          </a:ln>
        </p:spPr>
        <p:txBody>
          <a:bodyPr anchorCtr="0" anchor="t" bIns="45700" lIns="91425" spcFirstLastPara="1" rIns="91425" wrap="square" tIns="45700">
            <a:normAutofit/>
          </a:bodyPr>
          <a:lstStyle>
            <a:lvl1pPr indent="-331470" lvl="0" marL="457200" algn="l">
              <a:lnSpc>
                <a:spcPct val="100000"/>
              </a:lnSpc>
              <a:spcBef>
                <a:spcPts val="800"/>
              </a:spcBef>
              <a:spcAft>
                <a:spcPts val="0"/>
              </a:spcAft>
              <a:buClr>
                <a:srgbClr val="525053"/>
              </a:buClr>
              <a:buSzPts val="1620"/>
              <a:buChar char="►"/>
              <a:defRPr/>
            </a:lvl1pPr>
            <a:lvl2pPr indent="-331469" lvl="1" marL="914400" algn="l">
              <a:lnSpc>
                <a:spcPct val="100000"/>
              </a:lnSpc>
              <a:spcBef>
                <a:spcPts val="800"/>
              </a:spcBef>
              <a:spcAft>
                <a:spcPts val="0"/>
              </a:spcAft>
              <a:buClr>
                <a:srgbClr val="525053"/>
              </a:buClr>
              <a:buSzPts val="1620"/>
              <a:buChar char="►"/>
              <a:defRPr/>
            </a:lvl2pPr>
            <a:lvl3pPr indent="-331469" lvl="2" marL="1371600" algn="l">
              <a:lnSpc>
                <a:spcPct val="100000"/>
              </a:lnSpc>
              <a:spcBef>
                <a:spcPts val="800"/>
              </a:spcBef>
              <a:spcAft>
                <a:spcPts val="0"/>
              </a:spcAft>
              <a:buClr>
                <a:srgbClr val="525053"/>
              </a:buClr>
              <a:buSzPts val="1620"/>
              <a:buChar char="►"/>
              <a:defRPr/>
            </a:lvl3pPr>
            <a:lvl4pPr indent="-331469" lvl="3" marL="1828800" algn="l">
              <a:lnSpc>
                <a:spcPct val="100000"/>
              </a:lnSpc>
              <a:spcBef>
                <a:spcPts val="800"/>
              </a:spcBef>
              <a:spcAft>
                <a:spcPts val="0"/>
              </a:spcAft>
              <a:buClr>
                <a:srgbClr val="525053"/>
              </a:buClr>
              <a:buSzPts val="1620"/>
              <a:buChar char="►"/>
              <a:defRPr/>
            </a:lvl4pPr>
            <a:lvl5pPr indent="-331470" lvl="4" marL="2286000" algn="l">
              <a:lnSpc>
                <a:spcPct val="100000"/>
              </a:lnSpc>
              <a:spcBef>
                <a:spcPts val="800"/>
              </a:spcBef>
              <a:spcAft>
                <a:spcPts val="0"/>
              </a:spcAft>
              <a:buClr>
                <a:srgbClr val="525053"/>
              </a:buClr>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48"/>
          <p:cNvSpPr txBox="1"/>
          <p:nvPr>
            <p:ph idx="10" type="dt"/>
          </p:nvPr>
        </p:nvSpPr>
        <p:spPr>
          <a:xfrm>
            <a:off x="364534" y="516231"/>
            <a:ext cx="1350000" cy="170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18453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Slide Photo w/o Header" showMasterSp="0">
  <p:cSld name="Full Slide Photo w/o Header">
    <p:bg>
      <p:bgPr>
        <a:blipFill>
          <a:blip r:embed="rId2">
            <a:alphaModFix/>
          </a:blip>
          <a:stretch>
            <a:fillRect/>
          </a:stretch>
        </a:blipFill>
      </p:bgPr>
    </p:bg>
    <p:spTree>
      <p:nvGrpSpPr>
        <p:cNvPr id="158" name="Shape 15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showMasterSp="0">
  <p:cSld name="Contact">
    <p:bg>
      <p:bgPr>
        <a:solidFill>
          <a:schemeClr val="dk2"/>
        </a:solidFill>
      </p:bgPr>
    </p:bg>
    <p:spTree>
      <p:nvGrpSpPr>
        <p:cNvPr id="159" name="Shape 159"/>
        <p:cNvGrpSpPr/>
        <p:nvPr/>
      </p:nvGrpSpPr>
      <p:grpSpPr>
        <a:xfrm>
          <a:off x="0" y="0"/>
          <a:ext cx="0" cy="0"/>
          <a:chOff x="0" y="0"/>
          <a:chExt cx="0" cy="0"/>
        </a:xfrm>
      </p:grpSpPr>
      <p:pic>
        <p:nvPicPr>
          <p:cNvPr id="160" name="Google Shape;160;p50"/>
          <p:cNvPicPr preferRelativeResize="0"/>
          <p:nvPr/>
        </p:nvPicPr>
        <p:blipFill rotWithShape="1">
          <a:blip r:embed="rId2">
            <a:alphaModFix/>
          </a:blip>
          <a:srcRect b="0" l="0" r="0" t="0"/>
          <a:stretch/>
        </p:blipFill>
        <p:spPr>
          <a:xfrm>
            <a:off x="457200" y="6210300"/>
            <a:ext cx="315309" cy="365760"/>
          </a:xfrm>
          <a:prstGeom prst="rect">
            <a:avLst/>
          </a:prstGeom>
          <a:noFill/>
          <a:ln>
            <a:noFill/>
          </a:ln>
        </p:spPr>
      </p:pic>
      <p:cxnSp>
        <p:nvCxnSpPr>
          <p:cNvPr id="161" name="Google Shape;161;p50"/>
          <p:cNvCxnSpPr/>
          <p:nvPr/>
        </p:nvCxnSpPr>
        <p:spPr>
          <a:xfrm>
            <a:off x="457200" y="466772"/>
            <a:ext cx="1257300" cy="0"/>
          </a:xfrm>
          <a:prstGeom prst="straightConnector1">
            <a:avLst/>
          </a:prstGeom>
          <a:noFill/>
          <a:ln cap="flat" cmpd="sng" w="12700">
            <a:solidFill>
              <a:schemeClr val="lt1"/>
            </a:solidFill>
            <a:prstDash val="solid"/>
            <a:miter lim="800000"/>
            <a:headEnd len="sm" w="sm" type="none"/>
            <a:tailEnd len="sm" w="sm" type="none"/>
          </a:ln>
        </p:spPr>
      </p:cxnSp>
      <p:cxnSp>
        <p:nvCxnSpPr>
          <p:cNvPr id="162" name="Google Shape;162;p50"/>
          <p:cNvCxnSpPr/>
          <p:nvPr/>
        </p:nvCxnSpPr>
        <p:spPr>
          <a:xfrm>
            <a:off x="1912947" y="466772"/>
            <a:ext cx="9822000" cy="0"/>
          </a:xfrm>
          <a:prstGeom prst="straightConnector1">
            <a:avLst/>
          </a:prstGeom>
          <a:noFill/>
          <a:ln cap="flat" cmpd="sng" w="12700">
            <a:solidFill>
              <a:schemeClr val="lt1"/>
            </a:solidFill>
            <a:prstDash val="solid"/>
            <a:miter lim="800000"/>
            <a:headEnd len="sm" w="sm" type="none"/>
            <a:tailEnd len="sm" w="sm" type="none"/>
          </a:ln>
        </p:spPr>
      </p:cxnSp>
      <p:pic>
        <p:nvPicPr>
          <p:cNvPr id="163" name="Google Shape;163;p50"/>
          <p:cNvPicPr preferRelativeResize="0"/>
          <p:nvPr/>
        </p:nvPicPr>
        <p:blipFill rotWithShape="1">
          <a:blip r:embed="rId3">
            <a:alphaModFix/>
          </a:blip>
          <a:srcRect b="0" l="0" r="0" t="0"/>
          <a:stretch/>
        </p:blipFill>
        <p:spPr>
          <a:xfrm>
            <a:off x="1916450" y="545720"/>
            <a:ext cx="1741503" cy="120185"/>
          </a:xfrm>
          <a:prstGeom prst="rect">
            <a:avLst/>
          </a:prstGeom>
          <a:noFill/>
          <a:ln>
            <a:noFill/>
          </a:ln>
        </p:spPr>
      </p:pic>
      <p:sp>
        <p:nvSpPr>
          <p:cNvPr id="164" name="Google Shape;164;p50"/>
          <p:cNvSpPr txBox="1"/>
          <p:nvPr/>
        </p:nvSpPr>
        <p:spPr>
          <a:xfrm>
            <a:off x="7576049" y="6261181"/>
            <a:ext cx="4114800" cy="177600"/>
          </a:xfrm>
          <a:prstGeom prst="rect">
            <a:avLst/>
          </a:prstGeom>
          <a:noFill/>
          <a:ln>
            <a:noFill/>
          </a:ln>
        </p:spPr>
        <p:txBody>
          <a:bodyPr anchorCtr="0" anchor="t" bIns="45700" lIns="0" spcFirstLastPara="1" rIns="0" wrap="square" tIns="45700">
            <a:noAutofit/>
          </a:bodyPr>
          <a:lstStyle/>
          <a:p>
            <a:pPr indent="0" lvl="0" marL="0" marR="0" rtl="0" algn="r">
              <a:spcBef>
                <a:spcPts val="0"/>
              </a:spcBef>
              <a:spcAft>
                <a:spcPts val="0"/>
              </a:spcAft>
              <a:buNone/>
            </a:pPr>
            <a:fld id="{00000000-1234-1234-1234-123412341234}" type="slidenum">
              <a:rPr b="0" i="0" lang="en-US"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65" name="Google Shape;165;p50"/>
          <p:cNvSpPr txBox="1"/>
          <p:nvPr>
            <p:ph idx="10" type="dt"/>
          </p:nvPr>
        </p:nvSpPr>
        <p:spPr>
          <a:xfrm>
            <a:off x="364534" y="516231"/>
            <a:ext cx="1350000" cy="170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50"/>
          <p:cNvSpPr txBox="1"/>
          <p:nvPr>
            <p:ph type="title"/>
          </p:nvPr>
        </p:nvSpPr>
        <p:spPr>
          <a:xfrm>
            <a:off x="1790701" y="2033194"/>
            <a:ext cx="3987300" cy="2488800"/>
          </a:xfrm>
          <a:prstGeom prst="rect">
            <a:avLst/>
          </a:prstGeom>
          <a:noFill/>
          <a:ln>
            <a:noFill/>
          </a:ln>
        </p:spPr>
        <p:txBody>
          <a:bodyPr anchorCtr="0" anchor="ctr" bIns="45700" lIns="91425" spcFirstLastPara="1" rIns="91425" wrap="square" tIns="45700">
            <a:normAutofit/>
          </a:bodyPr>
          <a:lstStyle>
            <a:lvl1pPr lvl="0" marR="0" algn="r">
              <a:lnSpc>
                <a:spcPct val="90000"/>
              </a:lnSpc>
              <a:spcBef>
                <a:spcPts val="0"/>
              </a:spcBef>
              <a:spcAft>
                <a:spcPts val="0"/>
              </a:spcAft>
              <a:buClr>
                <a:schemeClr val="lt1"/>
              </a:buClr>
              <a:buSzPts val="3600"/>
              <a:buFont typeface="Arial"/>
              <a:buNone/>
              <a:defRPr b="1" i="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50"/>
          <p:cNvSpPr txBox="1"/>
          <p:nvPr>
            <p:ph idx="1" type="body"/>
          </p:nvPr>
        </p:nvSpPr>
        <p:spPr>
          <a:xfrm>
            <a:off x="6171465" y="3023874"/>
            <a:ext cx="3987300" cy="4770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800"/>
              </a:spcBef>
              <a:spcAft>
                <a:spcPts val="0"/>
              </a:spcAft>
              <a:buClr>
                <a:schemeClr val="lt1"/>
              </a:buClr>
              <a:buSzPts val="2520"/>
              <a:buNone/>
              <a:defRPr b="0" i="0" sz="2800">
                <a:solidFill>
                  <a:schemeClr val="lt1"/>
                </a:solidFill>
              </a:defRPr>
            </a:lvl1pPr>
            <a:lvl2pPr indent="-228600" lvl="1" marL="914400" algn="l">
              <a:lnSpc>
                <a:spcPct val="100000"/>
              </a:lnSpc>
              <a:spcBef>
                <a:spcPts val="800"/>
              </a:spcBef>
              <a:spcAft>
                <a:spcPts val="0"/>
              </a:spcAft>
              <a:buClr>
                <a:schemeClr val="lt2"/>
              </a:buClr>
              <a:buSzPts val="1800"/>
              <a:buNone/>
              <a:defRPr>
                <a:solidFill>
                  <a:schemeClr val="lt2"/>
                </a:solidFill>
              </a:defRPr>
            </a:lvl2pPr>
            <a:lvl3pPr indent="-228600" lvl="2" marL="1371600" algn="l">
              <a:lnSpc>
                <a:spcPct val="100000"/>
              </a:lnSpc>
              <a:spcBef>
                <a:spcPts val="800"/>
              </a:spcBef>
              <a:spcAft>
                <a:spcPts val="0"/>
              </a:spcAft>
              <a:buClr>
                <a:schemeClr val="lt2"/>
              </a:buClr>
              <a:buSzPts val="1620"/>
              <a:buNone/>
              <a:defRPr>
                <a:solidFill>
                  <a:schemeClr val="lt2"/>
                </a:solidFill>
              </a:defRPr>
            </a:lvl3pPr>
            <a:lvl4pPr indent="-228600" lvl="3" marL="1828800" algn="l">
              <a:lnSpc>
                <a:spcPct val="100000"/>
              </a:lnSpc>
              <a:spcBef>
                <a:spcPts val="800"/>
              </a:spcBef>
              <a:spcAft>
                <a:spcPts val="0"/>
              </a:spcAft>
              <a:buClr>
                <a:schemeClr val="lt2"/>
              </a:buClr>
              <a:buSzPts val="1440"/>
              <a:buNone/>
              <a:defRPr>
                <a:solidFill>
                  <a:schemeClr val="lt2"/>
                </a:solidFill>
              </a:defRPr>
            </a:lvl4pPr>
            <a:lvl5pPr indent="-228600" lvl="4" marL="2286000" algn="l">
              <a:lnSpc>
                <a:spcPct val="100000"/>
              </a:lnSpc>
              <a:spcBef>
                <a:spcPts val="800"/>
              </a:spcBef>
              <a:spcAft>
                <a:spcPts val="0"/>
              </a:spcAft>
              <a:buClr>
                <a:schemeClr val="lt2"/>
              </a:buClr>
              <a:buSzPts val="144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50"/>
          <p:cNvSpPr txBox="1"/>
          <p:nvPr>
            <p:ph idx="2" type="body"/>
          </p:nvPr>
        </p:nvSpPr>
        <p:spPr>
          <a:xfrm>
            <a:off x="6171464" y="3602565"/>
            <a:ext cx="3987300" cy="1031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800"/>
              </a:spcBef>
              <a:spcAft>
                <a:spcPts val="0"/>
              </a:spcAft>
              <a:buClr>
                <a:schemeClr val="lt1"/>
              </a:buClr>
              <a:buSzPts val="1800"/>
              <a:buNone/>
              <a:defRPr b="0" i="0" sz="2000">
                <a:solidFill>
                  <a:schemeClr val="lt1"/>
                </a:solidFill>
              </a:defRPr>
            </a:lvl1pPr>
            <a:lvl2pPr indent="-228600" lvl="1" marL="914400" algn="l">
              <a:lnSpc>
                <a:spcPct val="100000"/>
              </a:lnSpc>
              <a:spcBef>
                <a:spcPts val="800"/>
              </a:spcBef>
              <a:spcAft>
                <a:spcPts val="0"/>
              </a:spcAft>
              <a:buClr>
                <a:schemeClr val="lt2"/>
              </a:buClr>
              <a:buSzPts val="1800"/>
              <a:buNone/>
              <a:defRPr>
                <a:solidFill>
                  <a:schemeClr val="lt2"/>
                </a:solidFill>
              </a:defRPr>
            </a:lvl2pPr>
            <a:lvl3pPr indent="-228600" lvl="2" marL="1371600" algn="l">
              <a:lnSpc>
                <a:spcPct val="100000"/>
              </a:lnSpc>
              <a:spcBef>
                <a:spcPts val="800"/>
              </a:spcBef>
              <a:spcAft>
                <a:spcPts val="0"/>
              </a:spcAft>
              <a:buClr>
                <a:schemeClr val="lt2"/>
              </a:buClr>
              <a:buSzPts val="1620"/>
              <a:buNone/>
              <a:defRPr>
                <a:solidFill>
                  <a:schemeClr val="lt2"/>
                </a:solidFill>
              </a:defRPr>
            </a:lvl3pPr>
            <a:lvl4pPr indent="-228600" lvl="3" marL="1828800" algn="l">
              <a:lnSpc>
                <a:spcPct val="100000"/>
              </a:lnSpc>
              <a:spcBef>
                <a:spcPts val="800"/>
              </a:spcBef>
              <a:spcAft>
                <a:spcPts val="0"/>
              </a:spcAft>
              <a:buClr>
                <a:schemeClr val="lt2"/>
              </a:buClr>
              <a:buSzPts val="1440"/>
              <a:buNone/>
              <a:defRPr>
                <a:solidFill>
                  <a:schemeClr val="lt2"/>
                </a:solidFill>
              </a:defRPr>
            </a:lvl4pPr>
            <a:lvl5pPr indent="-228600" lvl="4" marL="2286000" algn="l">
              <a:lnSpc>
                <a:spcPct val="100000"/>
              </a:lnSpc>
              <a:spcBef>
                <a:spcPts val="800"/>
              </a:spcBef>
              <a:spcAft>
                <a:spcPts val="0"/>
              </a:spcAft>
              <a:buClr>
                <a:schemeClr val="lt2"/>
              </a:buClr>
              <a:buSzPts val="144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blipFill>
          <a:blip r:embed="rId2">
            <a:alphaModFix/>
          </a:blip>
          <a:stretch>
            <a:fillRect/>
          </a:stretch>
        </a:blipFill>
      </p:bgPr>
    </p:bg>
    <p:spTree>
      <p:nvGrpSpPr>
        <p:cNvPr id="169" name="Shape 169"/>
        <p:cNvGrpSpPr/>
        <p:nvPr/>
      </p:nvGrpSpPr>
      <p:grpSpPr>
        <a:xfrm>
          <a:off x="0" y="0"/>
          <a:ext cx="0" cy="0"/>
          <a:chOff x="0" y="0"/>
          <a:chExt cx="0" cy="0"/>
        </a:xfrm>
      </p:grpSpPr>
      <p:sp>
        <p:nvSpPr>
          <p:cNvPr descr="Photo at dusk showing the front entrance of the Edward J. Minskoff Pavilion" id="170" name="Google Shape;170;p51"/>
          <p:cNvSpPr/>
          <p:nvPr/>
        </p:nvSpPr>
        <p:spPr>
          <a:xfrm rot="10800000">
            <a:off x="-2" y="-1"/>
            <a:ext cx="12192000" cy="6858000"/>
          </a:xfrm>
          <a:prstGeom prst="rect">
            <a:avLst/>
          </a:prstGeom>
          <a:gradFill>
            <a:gsLst>
              <a:gs pos="0">
                <a:srgbClr val="18453B">
                  <a:alpha val="0"/>
                </a:srgbClr>
              </a:gs>
              <a:gs pos="25000">
                <a:srgbClr val="18453B">
                  <a:alpha val="28627"/>
                </a:srgbClr>
              </a:gs>
              <a:gs pos="91000">
                <a:srgbClr val="18453B"/>
              </a:gs>
              <a:gs pos="100000">
                <a:srgbClr val="18453B"/>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71" name="Google Shape;171;p51"/>
          <p:cNvPicPr preferRelativeResize="0"/>
          <p:nvPr/>
        </p:nvPicPr>
        <p:blipFill rotWithShape="1">
          <a:blip r:embed="rId3">
            <a:alphaModFix/>
          </a:blip>
          <a:srcRect b="0" l="0" r="0" t="0"/>
          <a:stretch/>
        </p:blipFill>
        <p:spPr>
          <a:xfrm>
            <a:off x="457200" y="6210300"/>
            <a:ext cx="315309" cy="365760"/>
          </a:xfrm>
          <a:prstGeom prst="rect">
            <a:avLst/>
          </a:prstGeom>
          <a:noFill/>
          <a:ln>
            <a:noFill/>
          </a:ln>
        </p:spPr>
      </p:pic>
      <p:cxnSp>
        <p:nvCxnSpPr>
          <p:cNvPr id="172" name="Google Shape;172;p51"/>
          <p:cNvCxnSpPr/>
          <p:nvPr/>
        </p:nvCxnSpPr>
        <p:spPr>
          <a:xfrm>
            <a:off x="457200" y="466772"/>
            <a:ext cx="1257300" cy="0"/>
          </a:xfrm>
          <a:prstGeom prst="straightConnector1">
            <a:avLst/>
          </a:prstGeom>
          <a:noFill/>
          <a:ln cap="flat" cmpd="sng" w="12700">
            <a:solidFill>
              <a:schemeClr val="lt1"/>
            </a:solidFill>
            <a:prstDash val="solid"/>
            <a:miter lim="800000"/>
            <a:headEnd len="sm" w="sm" type="none"/>
            <a:tailEnd len="sm" w="sm" type="none"/>
          </a:ln>
        </p:spPr>
      </p:cxnSp>
      <p:cxnSp>
        <p:nvCxnSpPr>
          <p:cNvPr id="173" name="Google Shape;173;p51"/>
          <p:cNvCxnSpPr/>
          <p:nvPr/>
        </p:nvCxnSpPr>
        <p:spPr>
          <a:xfrm>
            <a:off x="1912947" y="466772"/>
            <a:ext cx="9822000" cy="0"/>
          </a:xfrm>
          <a:prstGeom prst="straightConnector1">
            <a:avLst/>
          </a:prstGeom>
          <a:noFill/>
          <a:ln cap="flat" cmpd="sng" w="12700">
            <a:solidFill>
              <a:schemeClr val="lt1"/>
            </a:solidFill>
            <a:prstDash val="solid"/>
            <a:miter lim="800000"/>
            <a:headEnd len="sm" w="sm" type="none"/>
            <a:tailEnd len="sm" w="sm" type="none"/>
          </a:ln>
        </p:spPr>
      </p:cxnSp>
      <p:pic>
        <p:nvPicPr>
          <p:cNvPr id="174" name="Google Shape;174;p51"/>
          <p:cNvPicPr preferRelativeResize="0"/>
          <p:nvPr/>
        </p:nvPicPr>
        <p:blipFill rotWithShape="1">
          <a:blip r:embed="rId4">
            <a:alphaModFix/>
          </a:blip>
          <a:srcRect b="0" l="0" r="0" t="0"/>
          <a:stretch/>
        </p:blipFill>
        <p:spPr>
          <a:xfrm>
            <a:off x="1916450" y="545720"/>
            <a:ext cx="1741503" cy="120185"/>
          </a:xfrm>
          <a:prstGeom prst="rect">
            <a:avLst/>
          </a:prstGeom>
          <a:noFill/>
          <a:ln>
            <a:noFill/>
          </a:ln>
        </p:spPr>
      </p:pic>
      <p:sp>
        <p:nvSpPr>
          <p:cNvPr id="175" name="Google Shape;175;p51"/>
          <p:cNvSpPr txBox="1"/>
          <p:nvPr/>
        </p:nvSpPr>
        <p:spPr>
          <a:xfrm>
            <a:off x="7576049" y="6261181"/>
            <a:ext cx="4114800" cy="177600"/>
          </a:xfrm>
          <a:prstGeom prst="rect">
            <a:avLst/>
          </a:prstGeom>
          <a:noFill/>
          <a:ln>
            <a:noFill/>
          </a:ln>
        </p:spPr>
        <p:txBody>
          <a:bodyPr anchorCtr="0" anchor="t" bIns="45700" lIns="0" spcFirstLastPara="1" rIns="0" wrap="square" tIns="45700">
            <a:noAutofit/>
          </a:bodyPr>
          <a:lstStyle/>
          <a:p>
            <a:pPr indent="0" lvl="0" marL="0" marR="0" rtl="0" algn="r">
              <a:spcBef>
                <a:spcPts val="0"/>
              </a:spcBef>
              <a:spcAft>
                <a:spcPts val="0"/>
              </a:spcAft>
              <a:buNone/>
            </a:pPr>
            <a:fld id="{00000000-1234-1234-1234-123412341234}" type="slidenum">
              <a:rPr b="0" i="0" lang="en-US"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176" name="Google Shape;176;p51"/>
          <p:cNvSpPr txBox="1"/>
          <p:nvPr>
            <p:ph idx="10" type="dt"/>
          </p:nvPr>
        </p:nvSpPr>
        <p:spPr>
          <a:xfrm>
            <a:off x="364534" y="516231"/>
            <a:ext cx="1350000" cy="170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51"/>
          <p:cNvSpPr txBox="1"/>
          <p:nvPr>
            <p:ph type="title"/>
          </p:nvPr>
        </p:nvSpPr>
        <p:spPr>
          <a:xfrm>
            <a:off x="2512423" y="2971846"/>
            <a:ext cx="7167300" cy="1161300"/>
          </a:xfrm>
          <a:prstGeom prst="rect">
            <a:avLst/>
          </a:prstGeom>
          <a:noFill/>
          <a:ln>
            <a:noFill/>
          </a:ln>
        </p:spPr>
        <p:txBody>
          <a:bodyPr anchorCtr="0" anchor="t" bIns="0" lIns="91425" spcFirstLastPara="1" rIns="91425" wrap="square" tIns="45700">
            <a:normAutofit/>
          </a:bodyPr>
          <a:lstStyle>
            <a:lvl1pPr lvl="0" algn="ctr">
              <a:lnSpc>
                <a:spcPct val="90000"/>
              </a:lnSpc>
              <a:spcBef>
                <a:spcPts val="0"/>
              </a:spcBef>
              <a:spcAft>
                <a:spcPts val="0"/>
              </a:spcAft>
              <a:buClr>
                <a:schemeClr val="lt1"/>
              </a:buClr>
              <a:buSzPts val="7200"/>
              <a:buFont typeface="Arial"/>
              <a:buNone/>
              <a:defRPr sz="7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o Header" showMasterSp="0">
  <p:cSld name="Blank w/o Header">
    <p:spTree>
      <p:nvGrpSpPr>
        <p:cNvPr id="178" name="Shape 17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showMasterSp="0">
  <p:cSld name="Section Divider">
    <p:bg>
      <p:bgPr>
        <a:solidFill>
          <a:srgbClr val="18453B"/>
        </a:solidFill>
      </p:bgPr>
    </p:bg>
    <p:spTree>
      <p:nvGrpSpPr>
        <p:cNvPr id="30" name="Shape 30"/>
        <p:cNvGrpSpPr/>
        <p:nvPr/>
      </p:nvGrpSpPr>
      <p:grpSpPr>
        <a:xfrm>
          <a:off x="0" y="0"/>
          <a:ext cx="0" cy="0"/>
          <a:chOff x="0" y="0"/>
          <a:chExt cx="0" cy="0"/>
        </a:xfrm>
      </p:grpSpPr>
      <p:pic>
        <p:nvPicPr>
          <p:cNvPr id="31" name="Google Shape;31;p28"/>
          <p:cNvPicPr preferRelativeResize="0"/>
          <p:nvPr/>
        </p:nvPicPr>
        <p:blipFill rotWithShape="1">
          <a:blip r:embed="rId2">
            <a:alphaModFix/>
          </a:blip>
          <a:srcRect b="0" l="0" r="0" t="0"/>
          <a:stretch/>
        </p:blipFill>
        <p:spPr>
          <a:xfrm>
            <a:off x="6350" y="0"/>
            <a:ext cx="12179296" cy="6858000"/>
          </a:xfrm>
          <a:prstGeom prst="rect">
            <a:avLst/>
          </a:prstGeom>
          <a:noFill/>
          <a:ln>
            <a:noFill/>
          </a:ln>
        </p:spPr>
      </p:pic>
      <p:sp>
        <p:nvSpPr>
          <p:cNvPr id="32" name="Google Shape;32;p28"/>
          <p:cNvSpPr txBox="1"/>
          <p:nvPr>
            <p:ph type="ctrTitle"/>
          </p:nvPr>
        </p:nvSpPr>
        <p:spPr>
          <a:xfrm>
            <a:off x="1790700" y="0"/>
            <a:ext cx="8877300" cy="34263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8"/>
          <p:cNvSpPr txBox="1"/>
          <p:nvPr>
            <p:ph idx="1" type="subTitle"/>
          </p:nvPr>
        </p:nvSpPr>
        <p:spPr>
          <a:xfrm>
            <a:off x="1790700" y="3561647"/>
            <a:ext cx="8877300" cy="1767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800"/>
              </a:spcBef>
              <a:spcAft>
                <a:spcPts val="0"/>
              </a:spcAft>
              <a:buClr>
                <a:schemeClr val="lt1"/>
              </a:buClr>
              <a:buSzPts val="2160"/>
              <a:buNone/>
              <a:defRPr b="0" sz="2400">
                <a:solidFill>
                  <a:schemeClr val="lt1"/>
                </a:solidFill>
              </a:defRPr>
            </a:lvl1pPr>
            <a:lvl2pPr lvl="1" algn="ctr">
              <a:lnSpc>
                <a:spcPct val="100000"/>
              </a:lnSpc>
              <a:spcBef>
                <a:spcPts val="800"/>
              </a:spcBef>
              <a:spcAft>
                <a:spcPts val="0"/>
              </a:spcAft>
              <a:buClr>
                <a:srgbClr val="525053"/>
              </a:buClr>
              <a:buSzPts val="1800"/>
              <a:buNone/>
              <a:defRPr sz="2000"/>
            </a:lvl2pPr>
            <a:lvl3pPr lvl="2" algn="ctr">
              <a:lnSpc>
                <a:spcPct val="100000"/>
              </a:lnSpc>
              <a:spcBef>
                <a:spcPts val="800"/>
              </a:spcBef>
              <a:spcAft>
                <a:spcPts val="0"/>
              </a:spcAft>
              <a:buClr>
                <a:srgbClr val="525053"/>
              </a:buClr>
              <a:buSzPts val="1620"/>
              <a:buNone/>
              <a:defRPr sz="1800"/>
            </a:lvl3pPr>
            <a:lvl4pPr lvl="3" algn="ctr">
              <a:lnSpc>
                <a:spcPct val="100000"/>
              </a:lnSpc>
              <a:spcBef>
                <a:spcPts val="800"/>
              </a:spcBef>
              <a:spcAft>
                <a:spcPts val="0"/>
              </a:spcAft>
              <a:buClr>
                <a:srgbClr val="525053"/>
              </a:buClr>
              <a:buSzPts val="1440"/>
              <a:buNone/>
              <a:defRPr sz="1600"/>
            </a:lvl4pPr>
            <a:lvl5pPr lvl="4" algn="ctr">
              <a:lnSpc>
                <a:spcPct val="100000"/>
              </a:lnSpc>
              <a:spcBef>
                <a:spcPts val="800"/>
              </a:spcBef>
              <a:spcAft>
                <a:spcPts val="0"/>
              </a:spcAft>
              <a:buClr>
                <a:srgbClr val="525053"/>
              </a:buClr>
              <a:buSzPts val="144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34" name="Google Shape;34;p28"/>
          <p:cNvPicPr preferRelativeResize="0"/>
          <p:nvPr/>
        </p:nvPicPr>
        <p:blipFill rotWithShape="1">
          <a:blip r:embed="rId3">
            <a:alphaModFix/>
          </a:blip>
          <a:srcRect b="0" l="0" r="0" t="0"/>
          <a:stretch/>
        </p:blipFill>
        <p:spPr>
          <a:xfrm>
            <a:off x="457200" y="6210300"/>
            <a:ext cx="315309" cy="365760"/>
          </a:xfrm>
          <a:prstGeom prst="rect">
            <a:avLst/>
          </a:prstGeom>
          <a:noFill/>
          <a:ln>
            <a:noFill/>
          </a:ln>
        </p:spPr>
      </p:pic>
      <p:cxnSp>
        <p:nvCxnSpPr>
          <p:cNvPr id="35" name="Google Shape;35;p28"/>
          <p:cNvCxnSpPr/>
          <p:nvPr/>
        </p:nvCxnSpPr>
        <p:spPr>
          <a:xfrm>
            <a:off x="457200" y="466772"/>
            <a:ext cx="1257300" cy="0"/>
          </a:xfrm>
          <a:prstGeom prst="straightConnector1">
            <a:avLst/>
          </a:prstGeom>
          <a:noFill/>
          <a:ln cap="flat" cmpd="sng" w="12700">
            <a:solidFill>
              <a:schemeClr val="lt1"/>
            </a:solidFill>
            <a:prstDash val="solid"/>
            <a:miter lim="800000"/>
            <a:headEnd len="sm" w="sm" type="none"/>
            <a:tailEnd len="sm" w="sm" type="none"/>
          </a:ln>
        </p:spPr>
      </p:cxnSp>
      <p:cxnSp>
        <p:nvCxnSpPr>
          <p:cNvPr id="36" name="Google Shape;36;p28"/>
          <p:cNvCxnSpPr/>
          <p:nvPr/>
        </p:nvCxnSpPr>
        <p:spPr>
          <a:xfrm>
            <a:off x="1912947" y="466772"/>
            <a:ext cx="9822000" cy="0"/>
          </a:xfrm>
          <a:prstGeom prst="straightConnector1">
            <a:avLst/>
          </a:prstGeom>
          <a:noFill/>
          <a:ln cap="flat" cmpd="sng" w="12700">
            <a:solidFill>
              <a:schemeClr val="lt1"/>
            </a:solidFill>
            <a:prstDash val="solid"/>
            <a:miter lim="800000"/>
            <a:headEnd len="sm" w="sm" type="none"/>
            <a:tailEnd len="sm" w="sm" type="none"/>
          </a:ln>
        </p:spPr>
      </p:cxnSp>
      <p:pic>
        <p:nvPicPr>
          <p:cNvPr id="37" name="Google Shape;37;p28"/>
          <p:cNvPicPr preferRelativeResize="0"/>
          <p:nvPr/>
        </p:nvPicPr>
        <p:blipFill rotWithShape="1">
          <a:blip r:embed="rId4">
            <a:alphaModFix/>
          </a:blip>
          <a:srcRect b="0" l="0" r="0" t="0"/>
          <a:stretch/>
        </p:blipFill>
        <p:spPr>
          <a:xfrm>
            <a:off x="1916450" y="545720"/>
            <a:ext cx="1741503" cy="120185"/>
          </a:xfrm>
          <a:prstGeom prst="rect">
            <a:avLst/>
          </a:prstGeom>
          <a:noFill/>
          <a:ln>
            <a:noFill/>
          </a:ln>
        </p:spPr>
      </p:pic>
      <p:sp>
        <p:nvSpPr>
          <p:cNvPr id="38" name="Google Shape;38;p28"/>
          <p:cNvSpPr txBox="1"/>
          <p:nvPr>
            <p:ph idx="10" type="dt"/>
          </p:nvPr>
        </p:nvSpPr>
        <p:spPr>
          <a:xfrm>
            <a:off x="364534" y="516231"/>
            <a:ext cx="1350000" cy="170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Section Divider">
  <p:cSld name="Sub Section Divider">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29"/>
          <p:cNvSpPr txBox="1"/>
          <p:nvPr>
            <p:ph idx="10" type="dt"/>
          </p:nvPr>
        </p:nvSpPr>
        <p:spPr>
          <a:xfrm>
            <a:off x="364534" y="516231"/>
            <a:ext cx="1350000" cy="170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18453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9"/>
          <p:cNvSpPr txBox="1"/>
          <p:nvPr>
            <p:ph type="ctrTitle"/>
          </p:nvPr>
        </p:nvSpPr>
        <p:spPr>
          <a:xfrm>
            <a:off x="1790700" y="0"/>
            <a:ext cx="8877300" cy="34263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4000"/>
              <a:buFont typeface="Arial"/>
              <a:buNone/>
              <a:defRPr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9"/>
          <p:cNvSpPr txBox="1"/>
          <p:nvPr>
            <p:ph idx="1" type="subTitle"/>
          </p:nvPr>
        </p:nvSpPr>
        <p:spPr>
          <a:xfrm>
            <a:off x="1790700" y="3561647"/>
            <a:ext cx="8877300" cy="1767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800"/>
              </a:spcBef>
              <a:spcAft>
                <a:spcPts val="0"/>
              </a:spcAft>
              <a:buClr>
                <a:schemeClr val="dk2"/>
              </a:buClr>
              <a:buSzPts val="2160"/>
              <a:buNone/>
              <a:defRPr b="0" sz="2400">
                <a:solidFill>
                  <a:schemeClr val="dk2"/>
                </a:solidFill>
              </a:defRPr>
            </a:lvl1pPr>
            <a:lvl2pPr lvl="1" algn="ctr">
              <a:lnSpc>
                <a:spcPct val="100000"/>
              </a:lnSpc>
              <a:spcBef>
                <a:spcPts val="800"/>
              </a:spcBef>
              <a:spcAft>
                <a:spcPts val="0"/>
              </a:spcAft>
              <a:buClr>
                <a:srgbClr val="525053"/>
              </a:buClr>
              <a:buSzPts val="1800"/>
              <a:buNone/>
              <a:defRPr sz="2000"/>
            </a:lvl2pPr>
            <a:lvl3pPr lvl="2" algn="ctr">
              <a:lnSpc>
                <a:spcPct val="100000"/>
              </a:lnSpc>
              <a:spcBef>
                <a:spcPts val="800"/>
              </a:spcBef>
              <a:spcAft>
                <a:spcPts val="0"/>
              </a:spcAft>
              <a:buClr>
                <a:srgbClr val="525053"/>
              </a:buClr>
              <a:buSzPts val="1620"/>
              <a:buNone/>
              <a:defRPr sz="1800"/>
            </a:lvl3pPr>
            <a:lvl4pPr lvl="3" algn="ctr">
              <a:lnSpc>
                <a:spcPct val="100000"/>
              </a:lnSpc>
              <a:spcBef>
                <a:spcPts val="800"/>
              </a:spcBef>
              <a:spcAft>
                <a:spcPts val="0"/>
              </a:spcAft>
              <a:buClr>
                <a:srgbClr val="525053"/>
              </a:buClr>
              <a:buSzPts val="1440"/>
              <a:buNone/>
              <a:defRPr sz="1600"/>
            </a:lvl4pPr>
            <a:lvl5pPr lvl="4" algn="ctr">
              <a:lnSpc>
                <a:spcPct val="100000"/>
              </a:lnSpc>
              <a:spcBef>
                <a:spcPts val="800"/>
              </a:spcBef>
              <a:spcAft>
                <a:spcPts val="0"/>
              </a:spcAft>
              <a:buClr>
                <a:srgbClr val="525053"/>
              </a:buClr>
              <a:buSzPts val="144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itle + Content">
  <p:cSld name="Long Title + Content">
    <p:spTree>
      <p:nvGrpSpPr>
        <p:cNvPr id="43" name="Shape 43"/>
        <p:cNvGrpSpPr/>
        <p:nvPr/>
      </p:nvGrpSpPr>
      <p:grpSpPr>
        <a:xfrm>
          <a:off x="0" y="0"/>
          <a:ext cx="0" cy="0"/>
          <a:chOff x="0" y="0"/>
          <a:chExt cx="0" cy="0"/>
        </a:xfrm>
      </p:grpSpPr>
      <p:sp>
        <p:nvSpPr>
          <p:cNvPr id="44" name="Google Shape;44;p30"/>
          <p:cNvSpPr txBox="1"/>
          <p:nvPr>
            <p:ph type="title"/>
          </p:nvPr>
        </p:nvSpPr>
        <p:spPr>
          <a:xfrm>
            <a:off x="1790700" y="1309510"/>
            <a:ext cx="4026900" cy="46341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1845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30"/>
          <p:cNvSpPr txBox="1"/>
          <p:nvPr>
            <p:ph idx="1" type="body"/>
          </p:nvPr>
        </p:nvSpPr>
        <p:spPr>
          <a:xfrm>
            <a:off x="6096000" y="1309511"/>
            <a:ext cx="5181600" cy="4634100"/>
          </a:xfrm>
          <a:prstGeom prst="rect">
            <a:avLst/>
          </a:prstGeom>
          <a:noFill/>
          <a:ln>
            <a:noFill/>
          </a:ln>
        </p:spPr>
        <p:txBody>
          <a:bodyPr anchorCtr="0" anchor="t" bIns="45700" lIns="91425" spcFirstLastPara="1" rIns="91425" wrap="square" tIns="45700">
            <a:normAutofit/>
          </a:bodyPr>
          <a:lstStyle>
            <a:lvl1pPr indent="-331470" lvl="0" marL="457200" algn="l">
              <a:lnSpc>
                <a:spcPct val="100000"/>
              </a:lnSpc>
              <a:spcBef>
                <a:spcPts val="800"/>
              </a:spcBef>
              <a:spcAft>
                <a:spcPts val="0"/>
              </a:spcAft>
              <a:buClr>
                <a:srgbClr val="525053"/>
              </a:buClr>
              <a:buSzPts val="1620"/>
              <a:buChar char="►"/>
              <a:defRPr/>
            </a:lvl1pPr>
            <a:lvl2pPr indent="-331469" lvl="1" marL="914400" algn="l">
              <a:lnSpc>
                <a:spcPct val="100000"/>
              </a:lnSpc>
              <a:spcBef>
                <a:spcPts val="800"/>
              </a:spcBef>
              <a:spcAft>
                <a:spcPts val="0"/>
              </a:spcAft>
              <a:buClr>
                <a:srgbClr val="525053"/>
              </a:buClr>
              <a:buSzPts val="1620"/>
              <a:buChar char="►"/>
              <a:defRPr/>
            </a:lvl2pPr>
            <a:lvl3pPr indent="-331469" lvl="2" marL="1371600" algn="l">
              <a:lnSpc>
                <a:spcPct val="100000"/>
              </a:lnSpc>
              <a:spcBef>
                <a:spcPts val="800"/>
              </a:spcBef>
              <a:spcAft>
                <a:spcPts val="0"/>
              </a:spcAft>
              <a:buClr>
                <a:srgbClr val="525053"/>
              </a:buClr>
              <a:buSzPts val="1620"/>
              <a:buChar char="►"/>
              <a:defRPr/>
            </a:lvl3pPr>
            <a:lvl4pPr indent="-331469" lvl="3" marL="1828800" algn="l">
              <a:lnSpc>
                <a:spcPct val="100000"/>
              </a:lnSpc>
              <a:spcBef>
                <a:spcPts val="800"/>
              </a:spcBef>
              <a:spcAft>
                <a:spcPts val="0"/>
              </a:spcAft>
              <a:buClr>
                <a:srgbClr val="525053"/>
              </a:buClr>
              <a:buSzPts val="1620"/>
              <a:buChar char="►"/>
              <a:defRPr/>
            </a:lvl4pPr>
            <a:lvl5pPr indent="-331470" lvl="4" marL="2286000" algn="l">
              <a:lnSpc>
                <a:spcPct val="100000"/>
              </a:lnSpc>
              <a:spcBef>
                <a:spcPts val="800"/>
              </a:spcBef>
              <a:spcAft>
                <a:spcPts val="0"/>
              </a:spcAft>
              <a:buClr>
                <a:srgbClr val="525053"/>
              </a:buClr>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0"/>
          <p:cNvSpPr txBox="1"/>
          <p:nvPr>
            <p:ph idx="10" type="dt"/>
          </p:nvPr>
        </p:nvSpPr>
        <p:spPr>
          <a:xfrm>
            <a:off x="364534" y="516231"/>
            <a:ext cx="1350000" cy="170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18453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 MINT" showMasterSp="0">
  <p:cSld name="Title + Content - MINT">
    <p:bg>
      <p:bgPr>
        <a:solidFill>
          <a:srgbClr val="137A63"/>
        </a:solidFill>
      </p:bgPr>
    </p:bg>
    <p:spTree>
      <p:nvGrpSpPr>
        <p:cNvPr id="47" name="Shape 47"/>
        <p:cNvGrpSpPr/>
        <p:nvPr/>
      </p:nvGrpSpPr>
      <p:grpSpPr>
        <a:xfrm>
          <a:off x="0" y="0"/>
          <a:ext cx="0" cy="0"/>
          <a:chOff x="0" y="0"/>
          <a:chExt cx="0" cy="0"/>
        </a:xfrm>
      </p:grpSpPr>
      <p:sp>
        <p:nvSpPr>
          <p:cNvPr id="48" name="Google Shape;48;p31"/>
          <p:cNvSpPr txBox="1"/>
          <p:nvPr>
            <p:ph type="title"/>
          </p:nvPr>
        </p:nvSpPr>
        <p:spPr>
          <a:xfrm>
            <a:off x="1790700" y="1143000"/>
            <a:ext cx="9486900" cy="92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31"/>
          <p:cNvSpPr txBox="1"/>
          <p:nvPr>
            <p:ph idx="1" type="body"/>
          </p:nvPr>
        </p:nvSpPr>
        <p:spPr>
          <a:xfrm>
            <a:off x="1790700" y="2242687"/>
            <a:ext cx="9486900" cy="3700800"/>
          </a:xfrm>
          <a:prstGeom prst="rect">
            <a:avLst/>
          </a:prstGeom>
          <a:noFill/>
          <a:ln>
            <a:noFill/>
          </a:ln>
        </p:spPr>
        <p:txBody>
          <a:bodyPr anchorCtr="0" anchor="t" bIns="45700" lIns="91425" spcFirstLastPara="1" rIns="91425" wrap="square" tIns="45700">
            <a:normAutofit/>
          </a:bodyPr>
          <a:lstStyle>
            <a:lvl1pPr indent="-365760" lvl="0" marL="457200" algn="l">
              <a:lnSpc>
                <a:spcPct val="100000"/>
              </a:lnSpc>
              <a:spcBef>
                <a:spcPts val="800"/>
              </a:spcBef>
              <a:spcAft>
                <a:spcPts val="0"/>
              </a:spcAft>
              <a:buClr>
                <a:schemeClr val="lt1"/>
              </a:buClr>
              <a:buSzPts val="2160"/>
              <a:buChar char="►"/>
              <a:defRPr>
                <a:solidFill>
                  <a:schemeClr val="lt1"/>
                </a:solidFill>
              </a:defRPr>
            </a:lvl1pPr>
            <a:lvl2pPr indent="-342900" lvl="1" marL="914400" algn="l">
              <a:lnSpc>
                <a:spcPct val="100000"/>
              </a:lnSpc>
              <a:spcBef>
                <a:spcPts val="800"/>
              </a:spcBef>
              <a:spcAft>
                <a:spcPts val="0"/>
              </a:spcAft>
              <a:buClr>
                <a:schemeClr val="lt1"/>
              </a:buClr>
              <a:buSzPts val="1800"/>
              <a:buChar char="►"/>
              <a:defRPr>
                <a:solidFill>
                  <a:schemeClr val="lt1"/>
                </a:solidFill>
              </a:defRPr>
            </a:lvl2pPr>
            <a:lvl3pPr indent="-331469" lvl="2" marL="1371600" algn="l">
              <a:lnSpc>
                <a:spcPct val="100000"/>
              </a:lnSpc>
              <a:spcBef>
                <a:spcPts val="800"/>
              </a:spcBef>
              <a:spcAft>
                <a:spcPts val="0"/>
              </a:spcAft>
              <a:buClr>
                <a:schemeClr val="lt1"/>
              </a:buClr>
              <a:buSzPts val="1620"/>
              <a:buChar char="►"/>
              <a:defRPr>
                <a:solidFill>
                  <a:schemeClr val="lt1"/>
                </a:solidFill>
              </a:defRPr>
            </a:lvl3pPr>
            <a:lvl4pPr indent="-320039" lvl="3" marL="1828800" algn="l">
              <a:lnSpc>
                <a:spcPct val="100000"/>
              </a:lnSpc>
              <a:spcBef>
                <a:spcPts val="800"/>
              </a:spcBef>
              <a:spcAft>
                <a:spcPts val="0"/>
              </a:spcAft>
              <a:buClr>
                <a:schemeClr val="lt1"/>
              </a:buClr>
              <a:buSzPts val="1440"/>
              <a:buChar char="►"/>
              <a:defRPr>
                <a:solidFill>
                  <a:schemeClr val="lt1"/>
                </a:solidFill>
              </a:defRPr>
            </a:lvl4pPr>
            <a:lvl5pPr indent="-320039" lvl="4" marL="2286000" algn="l">
              <a:lnSpc>
                <a:spcPct val="100000"/>
              </a:lnSpc>
              <a:spcBef>
                <a:spcPts val="800"/>
              </a:spcBef>
              <a:spcAft>
                <a:spcPts val="0"/>
              </a:spcAft>
              <a:buClr>
                <a:schemeClr val="lt1"/>
              </a:buClr>
              <a:buSzPts val="144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0" name="Google Shape;50;p31"/>
          <p:cNvPicPr preferRelativeResize="0"/>
          <p:nvPr/>
        </p:nvPicPr>
        <p:blipFill rotWithShape="1">
          <a:blip r:embed="rId2">
            <a:alphaModFix/>
          </a:blip>
          <a:srcRect b="0" l="0" r="0" t="0"/>
          <a:stretch/>
        </p:blipFill>
        <p:spPr>
          <a:xfrm>
            <a:off x="457200" y="6210300"/>
            <a:ext cx="315309" cy="365760"/>
          </a:xfrm>
          <a:prstGeom prst="rect">
            <a:avLst/>
          </a:prstGeom>
          <a:noFill/>
          <a:ln>
            <a:noFill/>
          </a:ln>
        </p:spPr>
      </p:pic>
      <p:cxnSp>
        <p:nvCxnSpPr>
          <p:cNvPr id="51" name="Google Shape;51;p31"/>
          <p:cNvCxnSpPr/>
          <p:nvPr/>
        </p:nvCxnSpPr>
        <p:spPr>
          <a:xfrm>
            <a:off x="457200" y="466772"/>
            <a:ext cx="1257300" cy="0"/>
          </a:xfrm>
          <a:prstGeom prst="straightConnector1">
            <a:avLst/>
          </a:prstGeom>
          <a:noFill/>
          <a:ln cap="flat" cmpd="sng" w="12700">
            <a:solidFill>
              <a:schemeClr val="lt1"/>
            </a:solidFill>
            <a:prstDash val="solid"/>
            <a:miter lim="800000"/>
            <a:headEnd len="sm" w="sm" type="none"/>
            <a:tailEnd len="sm" w="sm" type="none"/>
          </a:ln>
        </p:spPr>
      </p:cxnSp>
      <p:cxnSp>
        <p:nvCxnSpPr>
          <p:cNvPr id="52" name="Google Shape;52;p31"/>
          <p:cNvCxnSpPr/>
          <p:nvPr/>
        </p:nvCxnSpPr>
        <p:spPr>
          <a:xfrm>
            <a:off x="1912947" y="466772"/>
            <a:ext cx="9822000" cy="0"/>
          </a:xfrm>
          <a:prstGeom prst="straightConnector1">
            <a:avLst/>
          </a:prstGeom>
          <a:noFill/>
          <a:ln cap="flat" cmpd="sng" w="12700">
            <a:solidFill>
              <a:schemeClr val="lt1"/>
            </a:solidFill>
            <a:prstDash val="solid"/>
            <a:miter lim="800000"/>
            <a:headEnd len="sm" w="sm" type="none"/>
            <a:tailEnd len="sm" w="sm" type="none"/>
          </a:ln>
        </p:spPr>
      </p:cxnSp>
      <p:pic>
        <p:nvPicPr>
          <p:cNvPr id="53" name="Google Shape;53;p31"/>
          <p:cNvPicPr preferRelativeResize="0"/>
          <p:nvPr/>
        </p:nvPicPr>
        <p:blipFill rotWithShape="1">
          <a:blip r:embed="rId3">
            <a:alphaModFix/>
          </a:blip>
          <a:srcRect b="0" l="0" r="0" t="0"/>
          <a:stretch/>
        </p:blipFill>
        <p:spPr>
          <a:xfrm>
            <a:off x="1916450" y="545720"/>
            <a:ext cx="1741503" cy="120185"/>
          </a:xfrm>
          <a:prstGeom prst="rect">
            <a:avLst/>
          </a:prstGeom>
          <a:noFill/>
          <a:ln>
            <a:noFill/>
          </a:ln>
        </p:spPr>
      </p:pic>
      <p:sp>
        <p:nvSpPr>
          <p:cNvPr id="54" name="Google Shape;54;p31"/>
          <p:cNvSpPr txBox="1"/>
          <p:nvPr/>
        </p:nvSpPr>
        <p:spPr>
          <a:xfrm>
            <a:off x="7576049" y="6261181"/>
            <a:ext cx="4114800" cy="177600"/>
          </a:xfrm>
          <a:prstGeom prst="rect">
            <a:avLst/>
          </a:prstGeom>
          <a:noFill/>
          <a:ln>
            <a:noFill/>
          </a:ln>
        </p:spPr>
        <p:txBody>
          <a:bodyPr anchorCtr="0" anchor="t" bIns="45700" lIns="0" spcFirstLastPara="1" rIns="0" wrap="square" tIns="45700">
            <a:noAutofit/>
          </a:bodyPr>
          <a:lstStyle/>
          <a:p>
            <a:pPr indent="0" lvl="0" marL="0" marR="0" rtl="0" algn="r">
              <a:spcBef>
                <a:spcPts val="0"/>
              </a:spcBef>
              <a:spcAft>
                <a:spcPts val="0"/>
              </a:spcAft>
              <a:buNone/>
            </a:pPr>
            <a:fld id="{00000000-1234-1234-1234-123412341234}" type="slidenum">
              <a:rPr b="0" i="0" lang="en-US"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55" name="Google Shape;55;p31"/>
          <p:cNvSpPr txBox="1"/>
          <p:nvPr>
            <p:ph idx="10" type="dt"/>
          </p:nvPr>
        </p:nvSpPr>
        <p:spPr>
          <a:xfrm>
            <a:off x="364534" y="516231"/>
            <a:ext cx="1350000" cy="170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itle + Content - MINT " showMasterSp="0">
  <p:cSld name="Long Title + Content - MINT ">
    <p:bg>
      <p:bgPr>
        <a:solidFill>
          <a:srgbClr val="137A63"/>
        </a:solidFill>
      </p:bgPr>
    </p:bg>
    <p:spTree>
      <p:nvGrpSpPr>
        <p:cNvPr id="56" name="Shape 56"/>
        <p:cNvGrpSpPr/>
        <p:nvPr/>
      </p:nvGrpSpPr>
      <p:grpSpPr>
        <a:xfrm>
          <a:off x="0" y="0"/>
          <a:ext cx="0" cy="0"/>
          <a:chOff x="0" y="0"/>
          <a:chExt cx="0" cy="0"/>
        </a:xfrm>
      </p:grpSpPr>
      <p:sp>
        <p:nvSpPr>
          <p:cNvPr id="57" name="Google Shape;57;p32"/>
          <p:cNvSpPr txBox="1"/>
          <p:nvPr>
            <p:ph type="title"/>
          </p:nvPr>
        </p:nvSpPr>
        <p:spPr>
          <a:xfrm>
            <a:off x="1790700" y="1309508"/>
            <a:ext cx="4026900" cy="46341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32"/>
          <p:cNvSpPr txBox="1"/>
          <p:nvPr>
            <p:ph idx="1" type="body"/>
          </p:nvPr>
        </p:nvSpPr>
        <p:spPr>
          <a:xfrm>
            <a:off x="6096000" y="1309509"/>
            <a:ext cx="5181600" cy="4634100"/>
          </a:xfrm>
          <a:prstGeom prst="rect">
            <a:avLst/>
          </a:prstGeom>
          <a:noFill/>
          <a:ln>
            <a:noFill/>
          </a:ln>
        </p:spPr>
        <p:txBody>
          <a:bodyPr anchorCtr="0" anchor="t" bIns="45700" lIns="91425" spcFirstLastPara="1" rIns="91425" wrap="square" tIns="45700">
            <a:normAutofit/>
          </a:bodyPr>
          <a:lstStyle>
            <a:lvl1pPr indent="-365760" lvl="0" marL="457200" algn="l">
              <a:lnSpc>
                <a:spcPct val="100000"/>
              </a:lnSpc>
              <a:spcBef>
                <a:spcPts val="800"/>
              </a:spcBef>
              <a:spcAft>
                <a:spcPts val="0"/>
              </a:spcAft>
              <a:buClr>
                <a:schemeClr val="lt1"/>
              </a:buClr>
              <a:buSzPts val="2160"/>
              <a:buChar char="►"/>
              <a:defRPr>
                <a:solidFill>
                  <a:schemeClr val="lt1"/>
                </a:solidFill>
              </a:defRPr>
            </a:lvl1pPr>
            <a:lvl2pPr indent="-342900" lvl="1" marL="914400" algn="l">
              <a:lnSpc>
                <a:spcPct val="100000"/>
              </a:lnSpc>
              <a:spcBef>
                <a:spcPts val="800"/>
              </a:spcBef>
              <a:spcAft>
                <a:spcPts val="0"/>
              </a:spcAft>
              <a:buClr>
                <a:schemeClr val="lt1"/>
              </a:buClr>
              <a:buSzPts val="1800"/>
              <a:buChar char="►"/>
              <a:defRPr>
                <a:solidFill>
                  <a:schemeClr val="lt1"/>
                </a:solidFill>
              </a:defRPr>
            </a:lvl2pPr>
            <a:lvl3pPr indent="-331469" lvl="2" marL="1371600" algn="l">
              <a:lnSpc>
                <a:spcPct val="100000"/>
              </a:lnSpc>
              <a:spcBef>
                <a:spcPts val="800"/>
              </a:spcBef>
              <a:spcAft>
                <a:spcPts val="0"/>
              </a:spcAft>
              <a:buClr>
                <a:schemeClr val="lt1"/>
              </a:buClr>
              <a:buSzPts val="1620"/>
              <a:buChar char="►"/>
              <a:defRPr>
                <a:solidFill>
                  <a:schemeClr val="lt1"/>
                </a:solidFill>
              </a:defRPr>
            </a:lvl3pPr>
            <a:lvl4pPr indent="-320039" lvl="3" marL="1828800" algn="l">
              <a:lnSpc>
                <a:spcPct val="100000"/>
              </a:lnSpc>
              <a:spcBef>
                <a:spcPts val="800"/>
              </a:spcBef>
              <a:spcAft>
                <a:spcPts val="0"/>
              </a:spcAft>
              <a:buClr>
                <a:schemeClr val="lt1"/>
              </a:buClr>
              <a:buSzPts val="1440"/>
              <a:buChar char="►"/>
              <a:defRPr>
                <a:solidFill>
                  <a:schemeClr val="lt1"/>
                </a:solidFill>
              </a:defRPr>
            </a:lvl4pPr>
            <a:lvl5pPr indent="-320039" lvl="4" marL="2286000" algn="l">
              <a:lnSpc>
                <a:spcPct val="100000"/>
              </a:lnSpc>
              <a:spcBef>
                <a:spcPts val="800"/>
              </a:spcBef>
              <a:spcAft>
                <a:spcPts val="0"/>
              </a:spcAft>
              <a:buClr>
                <a:schemeClr val="lt1"/>
              </a:buClr>
              <a:buSzPts val="144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9" name="Google Shape;59;p32"/>
          <p:cNvPicPr preferRelativeResize="0"/>
          <p:nvPr/>
        </p:nvPicPr>
        <p:blipFill rotWithShape="1">
          <a:blip r:embed="rId2">
            <a:alphaModFix/>
          </a:blip>
          <a:srcRect b="0" l="0" r="0" t="0"/>
          <a:stretch/>
        </p:blipFill>
        <p:spPr>
          <a:xfrm>
            <a:off x="457200" y="6210300"/>
            <a:ext cx="315309" cy="365760"/>
          </a:xfrm>
          <a:prstGeom prst="rect">
            <a:avLst/>
          </a:prstGeom>
          <a:noFill/>
          <a:ln>
            <a:noFill/>
          </a:ln>
        </p:spPr>
      </p:pic>
      <p:cxnSp>
        <p:nvCxnSpPr>
          <p:cNvPr id="60" name="Google Shape;60;p32"/>
          <p:cNvCxnSpPr/>
          <p:nvPr/>
        </p:nvCxnSpPr>
        <p:spPr>
          <a:xfrm>
            <a:off x="457200" y="466772"/>
            <a:ext cx="1257300" cy="0"/>
          </a:xfrm>
          <a:prstGeom prst="straightConnector1">
            <a:avLst/>
          </a:prstGeom>
          <a:noFill/>
          <a:ln cap="flat" cmpd="sng" w="12700">
            <a:solidFill>
              <a:schemeClr val="lt1"/>
            </a:solidFill>
            <a:prstDash val="solid"/>
            <a:miter lim="800000"/>
            <a:headEnd len="sm" w="sm" type="none"/>
            <a:tailEnd len="sm" w="sm" type="none"/>
          </a:ln>
        </p:spPr>
      </p:cxnSp>
      <p:cxnSp>
        <p:nvCxnSpPr>
          <p:cNvPr id="61" name="Google Shape;61;p32"/>
          <p:cNvCxnSpPr/>
          <p:nvPr/>
        </p:nvCxnSpPr>
        <p:spPr>
          <a:xfrm>
            <a:off x="1912947" y="466772"/>
            <a:ext cx="9822000" cy="0"/>
          </a:xfrm>
          <a:prstGeom prst="straightConnector1">
            <a:avLst/>
          </a:prstGeom>
          <a:noFill/>
          <a:ln cap="flat" cmpd="sng" w="12700">
            <a:solidFill>
              <a:schemeClr val="lt1"/>
            </a:solidFill>
            <a:prstDash val="solid"/>
            <a:miter lim="800000"/>
            <a:headEnd len="sm" w="sm" type="none"/>
            <a:tailEnd len="sm" w="sm" type="none"/>
          </a:ln>
        </p:spPr>
      </p:cxnSp>
      <p:pic>
        <p:nvPicPr>
          <p:cNvPr id="62" name="Google Shape;62;p32"/>
          <p:cNvPicPr preferRelativeResize="0"/>
          <p:nvPr/>
        </p:nvPicPr>
        <p:blipFill rotWithShape="1">
          <a:blip r:embed="rId3">
            <a:alphaModFix/>
          </a:blip>
          <a:srcRect b="0" l="0" r="0" t="0"/>
          <a:stretch/>
        </p:blipFill>
        <p:spPr>
          <a:xfrm>
            <a:off x="1916450" y="545720"/>
            <a:ext cx="1741503" cy="120185"/>
          </a:xfrm>
          <a:prstGeom prst="rect">
            <a:avLst/>
          </a:prstGeom>
          <a:noFill/>
          <a:ln>
            <a:noFill/>
          </a:ln>
        </p:spPr>
      </p:pic>
      <p:sp>
        <p:nvSpPr>
          <p:cNvPr id="63" name="Google Shape;63;p32"/>
          <p:cNvSpPr txBox="1"/>
          <p:nvPr/>
        </p:nvSpPr>
        <p:spPr>
          <a:xfrm>
            <a:off x="7576049" y="6261181"/>
            <a:ext cx="4114800" cy="177600"/>
          </a:xfrm>
          <a:prstGeom prst="rect">
            <a:avLst/>
          </a:prstGeom>
          <a:noFill/>
          <a:ln>
            <a:noFill/>
          </a:ln>
        </p:spPr>
        <p:txBody>
          <a:bodyPr anchorCtr="0" anchor="t" bIns="45700" lIns="0" spcFirstLastPara="1" rIns="0" wrap="square" tIns="45700">
            <a:noAutofit/>
          </a:bodyPr>
          <a:lstStyle/>
          <a:p>
            <a:pPr indent="0" lvl="0" marL="0" marR="0" rtl="0" algn="r">
              <a:spcBef>
                <a:spcPts val="0"/>
              </a:spcBef>
              <a:spcAft>
                <a:spcPts val="0"/>
              </a:spcAft>
              <a:buNone/>
            </a:pPr>
            <a:fld id="{00000000-1234-1234-1234-123412341234}" type="slidenum">
              <a:rPr b="0" i="0" lang="en-US"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
        <p:nvSpPr>
          <p:cNvPr id="64" name="Google Shape;64;p32"/>
          <p:cNvSpPr txBox="1"/>
          <p:nvPr>
            <p:ph idx="10" type="dt"/>
          </p:nvPr>
        </p:nvSpPr>
        <p:spPr>
          <a:xfrm>
            <a:off x="364534" y="516231"/>
            <a:ext cx="1350000" cy="170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65" name="Shape 65"/>
        <p:cNvGrpSpPr/>
        <p:nvPr/>
      </p:nvGrpSpPr>
      <p:grpSpPr>
        <a:xfrm>
          <a:off x="0" y="0"/>
          <a:ext cx="0" cy="0"/>
          <a:chOff x="0" y="0"/>
          <a:chExt cx="0" cy="0"/>
        </a:xfrm>
      </p:grpSpPr>
      <p:sp>
        <p:nvSpPr>
          <p:cNvPr id="66" name="Google Shape;66;p33"/>
          <p:cNvSpPr txBox="1"/>
          <p:nvPr>
            <p:ph type="title"/>
          </p:nvPr>
        </p:nvSpPr>
        <p:spPr>
          <a:xfrm>
            <a:off x="1790701" y="1143000"/>
            <a:ext cx="3655800" cy="92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845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3"/>
          <p:cNvSpPr txBox="1"/>
          <p:nvPr>
            <p:ph idx="1" type="body"/>
          </p:nvPr>
        </p:nvSpPr>
        <p:spPr>
          <a:xfrm>
            <a:off x="1790701" y="2242687"/>
            <a:ext cx="3022500" cy="3700800"/>
          </a:xfrm>
          <a:prstGeom prst="rect">
            <a:avLst/>
          </a:prstGeom>
          <a:noFill/>
          <a:ln>
            <a:noFill/>
          </a:ln>
        </p:spPr>
        <p:txBody>
          <a:bodyPr anchorCtr="0" anchor="t" bIns="45700" lIns="91425" spcFirstLastPara="1" rIns="91425" wrap="square" tIns="45700">
            <a:normAutofit/>
          </a:bodyPr>
          <a:lstStyle>
            <a:lvl1pPr indent="-228600" lvl="0" marL="457200" marR="0" algn="l">
              <a:lnSpc>
                <a:spcPct val="120000"/>
              </a:lnSpc>
              <a:spcBef>
                <a:spcPts val="1000"/>
              </a:spcBef>
              <a:spcAft>
                <a:spcPts val="0"/>
              </a:spcAft>
              <a:buClr>
                <a:srgbClr val="525053"/>
              </a:buClr>
              <a:buSzPts val="1680"/>
              <a:buFont typeface="Arial"/>
              <a:buNone/>
              <a:defRPr/>
            </a:lvl1pPr>
            <a:lvl2pPr indent="-331469" lvl="1" marL="914400" algn="l">
              <a:lnSpc>
                <a:spcPct val="100000"/>
              </a:lnSpc>
              <a:spcBef>
                <a:spcPts val="800"/>
              </a:spcBef>
              <a:spcAft>
                <a:spcPts val="0"/>
              </a:spcAft>
              <a:buClr>
                <a:srgbClr val="525053"/>
              </a:buClr>
              <a:buSzPts val="1620"/>
              <a:buChar char="►"/>
              <a:defRPr/>
            </a:lvl2pPr>
            <a:lvl3pPr indent="-331469" lvl="2" marL="1371600" algn="l">
              <a:lnSpc>
                <a:spcPct val="100000"/>
              </a:lnSpc>
              <a:spcBef>
                <a:spcPts val="800"/>
              </a:spcBef>
              <a:spcAft>
                <a:spcPts val="0"/>
              </a:spcAft>
              <a:buClr>
                <a:srgbClr val="525053"/>
              </a:buClr>
              <a:buSzPts val="1620"/>
              <a:buChar char="►"/>
              <a:defRPr/>
            </a:lvl3pPr>
            <a:lvl4pPr indent="-331469" lvl="3" marL="1828800" algn="l">
              <a:lnSpc>
                <a:spcPct val="100000"/>
              </a:lnSpc>
              <a:spcBef>
                <a:spcPts val="800"/>
              </a:spcBef>
              <a:spcAft>
                <a:spcPts val="0"/>
              </a:spcAft>
              <a:buClr>
                <a:srgbClr val="525053"/>
              </a:buClr>
              <a:buSzPts val="1620"/>
              <a:buChar char="►"/>
              <a:defRPr/>
            </a:lvl4pPr>
            <a:lvl5pPr indent="-331470" lvl="4" marL="2286000" algn="l">
              <a:lnSpc>
                <a:spcPct val="100000"/>
              </a:lnSpc>
              <a:spcBef>
                <a:spcPts val="800"/>
              </a:spcBef>
              <a:spcAft>
                <a:spcPts val="0"/>
              </a:spcAft>
              <a:buClr>
                <a:srgbClr val="525053"/>
              </a:buClr>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33"/>
          <p:cNvSpPr txBox="1"/>
          <p:nvPr>
            <p:ph idx="10" type="dt"/>
          </p:nvPr>
        </p:nvSpPr>
        <p:spPr>
          <a:xfrm>
            <a:off x="364534" y="516231"/>
            <a:ext cx="1350000" cy="170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18453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Full-Slide">
  <p:cSld name="Table Full-Slide">
    <p:spTree>
      <p:nvGrpSpPr>
        <p:cNvPr id="69" name="Shape 69"/>
        <p:cNvGrpSpPr/>
        <p:nvPr/>
      </p:nvGrpSpPr>
      <p:grpSpPr>
        <a:xfrm>
          <a:off x="0" y="0"/>
          <a:ext cx="0" cy="0"/>
          <a:chOff x="0" y="0"/>
          <a:chExt cx="0" cy="0"/>
        </a:xfrm>
      </p:grpSpPr>
      <p:sp>
        <p:nvSpPr>
          <p:cNvPr id="70" name="Google Shape;70;p34"/>
          <p:cNvSpPr txBox="1"/>
          <p:nvPr>
            <p:ph type="title"/>
          </p:nvPr>
        </p:nvSpPr>
        <p:spPr>
          <a:xfrm>
            <a:off x="1790700" y="1143000"/>
            <a:ext cx="9486900" cy="92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845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34"/>
          <p:cNvSpPr txBox="1"/>
          <p:nvPr>
            <p:ph idx="10" type="dt"/>
          </p:nvPr>
        </p:nvSpPr>
        <p:spPr>
          <a:xfrm>
            <a:off x="364534" y="516231"/>
            <a:ext cx="1350000" cy="170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18453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1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5" Type="http://schemas.openxmlformats.org/officeDocument/2006/relationships/slideLayout" Target="../slideLayouts/slideLayout3.xml"/><Relationship Id="rId6" Type="http://schemas.openxmlformats.org/officeDocument/2006/relationships/slideLayout" Target="../slideLayouts/slideLayout4.xml"/><Relationship Id="rId29" Type="http://schemas.openxmlformats.org/officeDocument/2006/relationships/slideLayout" Target="../slideLayouts/slideLayout27.xml"/><Relationship Id="rId7" Type="http://schemas.openxmlformats.org/officeDocument/2006/relationships/slideLayout" Target="../slideLayouts/slideLayout5.xml"/><Relationship Id="rId8" Type="http://schemas.openxmlformats.org/officeDocument/2006/relationships/slideLayout" Target="../slideLayouts/slideLayout6.xml"/><Relationship Id="rId30" Type="http://schemas.openxmlformats.org/officeDocument/2006/relationships/theme" Target="../theme/theme2.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5"/>
          <p:cNvSpPr txBox="1"/>
          <p:nvPr>
            <p:ph idx="1" type="body"/>
          </p:nvPr>
        </p:nvSpPr>
        <p:spPr>
          <a:xfrm>
            <a:off x="1790700" y="2242687"/>
            <a:ext cx="9486900" cy="3700800"/>
          </a:xfrm>
          <a:prstGeom prst="rect">
            <a:avLst/>
          </a:prstGeom>
          <a:noFill/>
          <a:ln>
            <a:noFill/>
          </a:ln>
        </p:spPr>
        <p:txBody>
          <a:bodyPr anchorCtr="0" anchor="t" bIns="45700" lIns="91425" spcFirstLastPara="1" rIns="91425" wrap="square" tIns="45700">
            <a:normAutofit/>
          </a:bodyPr>
          <a:lstStyle>
            <a:lvl1pPr indent="-365760" lvl="0" marL="457200" marR="0" algn="l">
              <a:lnSpc>
                <a:spcPct val="100000"/>
              </a:lnSpc>
              <a:spcBef>
                <a:spcPts val="800"/>
              </a:spcBef>
              <a:spcAft>
                <a:spcPts val="0"/>
              </a:spcAft>
              <a:buClr>
                <a:srgbClr val="525053"/>
              </a:buClr>
              <a:buSzPts val="2160"/>
              <a:buFont typeface="Merriweather Sans"/>
              <a:buChar char="►"/>
              <a:defRPr b="0" i="0" sz="2400" u="none" cap="none" strike="noStrike">
                <a:solidFill>
                  <a:srgbClr val="525053"/>
                </a:solidFill>
                <a:latin typeface="Arial"/>
                <a:ea typeface="Arial"/>
                <a:cs typeface="Arial"/>
                <a:sym typeface="Arial"/>
              </a:defRPr>
            </a:lvl1pPr>
            <a:lvl2pPr indent="-342900" lvl="1" marL="914400" marR="0" algn="l">
              <a:lnSpc>
                <a:spcPct val="100000"/>
              </a:lnSpc>
              <a:spcBef>
                <a:spcPts val="800"/>
              </a:spcBef>
              <a:spcAft>
                <a:spcPts val="0"/>
              </a:spcAft>
              <a:buClr>
                <a:srgbClr val="525053"/>
              </a:buClr>
              <a:buSzPts val="1800"/>
              <a:buFont typeface="Merriweather Sans"/>
              <a:buChar char="►"/>
              <a:defRPr b="0" i="0" sz="2000" u="none" cap="none" strike="noStrike">
                <a:solidFill>
                  <a:srgbClr val="525053"/>
                </a:solidFill>
                <a:latin typeface="Arial"/>
                <a:ea typeface="Arial"/>
                <a:cs typeface="Arial"/>
                <a:sym typeface="Arial"/>
              </a:defRPr>
            </a:lvl2pPr>
            <a:lvl3pPr indent="-331469" lvl="2" marL="1371600" marR="0" algn="l">
              <a:lnSpc>
                <a:spcPct val="100000"/>
              </a:lnSpc>
              <a:spcBef>
                <a:spcPts val="800"/>
              </a:spcBef>
              <a:spcAft>
                <a:spcPts val="0"/>
              </a:spcAft>
              <a:buClr>
                <a:srgbClr val="525053"/>
              </a:buClr>
              <a:buSzPts val="1620"/>
              <a:buFont typeface="Merriweather Sans"/>
              <a:buChar char="►"/>
              <a:defRPr b="0" i="0" sz="1800" u="none" cap="none" strike="noStrike">
                <a:solidFill>
                  <a:srgbClr val="525053"/>
                </a:solidFill>
                <a:latin typeface="Arial"/>
                <a:ea typeface="Arial"/>
                <a:cs typeface="Arial"/>
                <a:sym typeface="Arial"/>
              </a:defRPr>
            </a:lvl3pPr>
            <a:lvl4pPr indent="-320039" lvl="3" marL="1828800" marR="0" algn="l">
              <a:lnSpc>
                <a:spcPct val="100000"/>
              </a:lnSpc>
              <a:spcBef>
                <a:spcPts val="800"/>
              </a:spcBef>
              <a:spcAft>
                <a:spcPts val="0"/>
              </a:spcAft>
              <a:buClr>
                <a:srgbClr val="525053"/>
              </a:buClr>
              <a:buSzPts val="1440"/>
              <a:buFont typeface="Merriweather Sans"/>
              <a:buChar char="►"/>
              <a:defRPr b="0" i="0" sz="1600" u="none" cap="none" strike="noStrike">
                <a:solidFill>
                  <a:srgbClr val="525053"/>
                </a:solidFill>
                <a:latin typeface="Arial"/>
                <a:ea typeface="Arial"/>
                <a:cs typeface="Arial"/>
                <a:sym typeface="Arial"/>
              </a:defRPr>
            </a:lvl4pPr>
            <a:lvl5pPr indent="-320039" lvl="4" marL="2286000" marR="0" algn="l">
              <a:lnSpc>
                <a:spcPct val="100000"/>
              </a:lnSpc>
              <a:spcBef>
                <a:spcPts val="800"/>
              </a:spcBef>
              <a:spcAft>
                <a:spcPts val="0"/>
              </a:spcAft>
              <a:buClr>
                <a:srgbClr val="525053"/>
              </a:buClr>
              <a:buSzPts val="1440"/>
              <a:buFont typeface="Merriweather Sans"/>
              <a:buChar char="►"/>
              <a:defRPr b="0" i="0" sz="1600" u="none" cap="none" strike="noStrike">
                <a:solidFill>
                  <a:srgbClr val="525053"/>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 name="Google Shape;11;p25"/>
          <p:cNvSpPr txBox="1"/>
          <p:nvPr/>
        </p:nvSpPr>
        <p:spPr>
          <a:xfrm>
            <a:off x="10666036" y="6486057"/>
            <a:ext cx="1181700" cy="276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b="0" i="0" lang="en-US" sz="1200" u="none" cap="none" strike="noStrike">
                <a:solidFill>
                  <a:schemeClr val="lt1"/>
                </a:solidFill>
                <a:latin typeface="Arial"/>
                <a:ea typeface="Arial"/>
                <a:cs typeface="Arial"/>
                <a:sym typeface="Arial"/>
              </a:rPr>
              <a:t>‹#›</a:t>
            </a:fld>
            <a:endParaRPr b="0" i="0" sz="1200" u="none" cap="none" strike="noStrike">
              <a:solidFill>
                <a:schemeClr val="lt1"/>
              </a:solidFill>
              <a:latin typeface="Arial"/>
              <a:ea typeface="Arial"/>
              <a:cs typeface="Arial"/>
              <a:sym typeface="Arial"/>
            </a:endParaRPr>
          </a:p>
        </p:txBody>
      </p:sp>
      <p:pic>
        <p:nvPicPr>
          <p:cNvPr id="12" name="Google Shape;12;p25"/>
          <p:cNvPicPr preferRelativeResize="0"/>
          <p:nvPr/>
        </p:nvPicPr>
        <p:blipFill rotWithShape="1">
          <a:blip r:embed="rId1">
            <a:alphaModFix/>
          </a:blip>
          <a:srcRect b="0" l="0" r="0" t="0"/>
          <a:stretch/>
        </p:blipFill>
        <p:spPr>
          <a:xfrm>
            <a:off x="1916805" y="545721"/>
            <a:ext cx="1744657" cy="120402"/>
          </a:xfrm>
          <a:prstGeom prst="rect">
            <a:avLst/>
          </a:prstGeom>
          <a:noFill/>
          <a:ln>
            <a:noFill/>
          </a:ln>
        </p:spPr>
      </p:pic>
      <p:cxnSp>
        <p:nvCxnSpPr>
          <p:cNvPr id="13" name="Google Shape;13;p25"/>
          <p:cNvCxnSpPr/>
          <p:nvPr/>
        </p:nvCxnSpPr>
        <p:spPr>
          <a:xfrm>
            <a:off x="457200" y="466772"/>
            <a:ext cx="1257300" cy="0"/>
          </a:xfrm>
          <a:prstGeom prst="straightConnector1">
            <a:avLst/>
          </a:prstGeom>
          <a:noFill/>
          <a:ln cap="flat" cmpd="sng" w="12700">
            <a:solidFill>
              <a:srgbClr val="18453B"/>
            </a:solidFill>
            <a:prstDash val="solid"/>
            <a:miter lim="800000"/>
            <a:headEnd len="sm" w="sm" type="none"/>
            <a:tailEnd len="sm" w="sm" type="none"/>
          </a:ln>
        </p:spPr>
      </p:cxnSp>
      <p:cxnSp>
        <p:nvCxnSpPr>
          <p:cNvPr id="14" name="Google Shape;14;p25"/>
          <p:cNvCxnSpPr/>
          <p:nvPr/>
        </p:nvCxnSpPr>
        <p:spPr>
          <a:xfrm>
            <a:off x="1912947" y="466772"/>
            <a:ext cx="9822000" cy="0"/>
          </a:xfrm>
          <a:prstGeom prst="straightConnector1">
            <a:avLst/>
          </a:prstGeom>
          <a:noFill/>
          <a:ln cap="flat" cmpd="sng" w="12700">
            <a:solidFill>
              <a:srgbClr val="18453B"/>
            </a:solidFill>
            <a:prstDash val="solid"/>
            <a:miter lim="800000"/>
            <a:headEnd len="sm" w="sm" type="none"/>
            <a:tailEnd len="sm" w="sm" type="none"/>
          </a:ln>
        </p:spPr>
      </p:cxnSp>
      <p:sp>
        <p:nvSpPr>
          <p:cNvPr id="15" name="Google Shape;15;p25"/>
          <p:cNvSpPr txBox="1"/>
          <p:nvPr/>
        </p:nvSpPr>
        <p:spPr>
          <a:xfrm>
            <a:off x="7576049" y="6261181"/>
            <a:ext cx="4114800" cy="177600"/>
          </a:xfrm>
          <a:prstGeom prst="rect">
            <a:avLst/>
          </a:prstGeom>
          <a:noFill/>
          <a:ln>
            <a:noFill/>
          </a:ln>
        </p:spPr>
        <p:txBody>
          <a:bodyPr anchorCtr="0" anchor="t" bIns="45700" lIns="0" spcFirstLastPara="1" rIns="0" wrap="square" tIns="45700">
            <a:noAutofit/>
          </a:bodyPr>
          <a:lstStyle/>
          <a:p>
            <a:pPr indent="0" lvl="0" marL="0" marR="0" rtl="0" algn="r">
              <a:spcBef>
                <a:spcPts val="0"/>
              </a:spcBef>
              <a:spcAft>
                <a:spcPts val="0"/>
              </a:spcAft>
              <a:buNone/>
            </a:pPr>
            <a:fld id="{00000000-1234-1234-1234-123412341234}" type="slidenum">
              <a:rPr b="0" i="0" lang="en-US" sz="900" u="none" cap="none" strike="noStrike">
                <a:solidFill>
                  <a:srgbClr val="18453B"/>
                </a:solidFill>
                <a:latin typeface="Arial"/>
                <a:ea typeface="Arial"/>
                <a:cs typeface="Arial"/>
                <a:sym typeface="Arial"/>
              </a:rPr>
              <a:t>‹#›</a:t>
            </a:fld>
            <a:endParaRPr b="0" i="0" sz="900" u="none" cap="none" strike="noStrike">
              <a:solidFill>
                <a:srgbClr val="18453B"/>
              </a:solidFill>
              <a:latin typeface="Arial"/>
              <a:ea typeface="Arial"/>
              <a:cs typeface="Arial"/>
              <a:sym typeface="Arial"/>
            </a:endParaRPr>
          </a:p>
        </p:txBody>
      </p:sp>
      <p:sp>
        <p:nvSpPr>
          <p:cNvPr id="16" name="Google Shape;16;p25"/>
          <p:cNvSpPr txBox="1"/>
          <p:nvPr>
            <p:ph type="title"/>
          </p:nvPr>
        </p:nvSpPr>
        <p:spPr>
          <a:xfrm>
            <a:off x="1790701" y="1143000"/>
            <a:ext cx="9486900" cy="921600"/>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rgbClr val="18453B"/>
              </a:buClr>
              <a:buSzPts val="3600"/>
              <a:buFont typeface="Arial"/>
              <a:buNone/>
              <a:defRPr b="1" i="0" sz="3600" u="none" cap="none" strike="noStrike">
                <a:solidFill>
                  <a:srgbClr val="18453B"/>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17" name="Google Shape;17;p25"/>
          <p:cNvPicPr preferRelativeResize="0"/>
          <p:nvPr/>
        </p:nvPicPr>
        <p:blipFill rotWithShape="1">
          <a:blip r:embed="rId2">
            <a:alphaModFix/>
          </a:blip>
          <a:srcRect b="0" l="0" r="0" t="0"/>
          <a:stretch/>
        </p:blipFill>
        <p:spPr>
          <a:xfrm>
            <a:off x="457200" y="6210300"/>
            <a:ext cx="315311" cy="365760"/>
          </a:xfrm>
          <a:prstGeom prst="rect">
            <a:avLst/>
          </a:prstGeom>
          <a:noFill/>
          <a:ln>
            <a:noFill/>
          </a:ln>
        </p:spPr>
      </p:pic>
      <p:sp>
        <p:nvSpPr>
          <p:cNvPr id="18" name="Google Shape;18;p25"/>
          <p:cNvSpPr txBox="1"/>
          <p:nvPr>
            <p:ph idx="10" type="dt"/>
          </p:nvPr>
        </p:nvSpPr>
        <p:spPr>
          <a:xfrm>
            <a:off x="364534" y="516231"/>
            <a:ext cx="1350000" cy="1704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900" u="none" cap="none" strike="noStrike">
                <a:solidFill>
                  <a:srgbClr val="18453B"/>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F26B43"/>
          </p15:clr>
        </p15:guide>
        <p15:guide id="2" pos="7104">
          <p15:clr>
            <a:srgbClr val="F26B43"/>
          </p15:clr>
        </p15:guide>
        <p15:guide id="3" pos="576">
          <p15:clr>
            <a:srgbClr val="F26B43"/>
          </p15:clr>
        </p15:guide>
        <p15:guide id="4" orient="horz" pos="408">
          <p15:clr>
            <a:srgbClr val="F26B43"/>
          </p15:clr>
        </p15:guide>
        <p15:guide id="5" orient="horz" pos="3912">
          <p15:clr>
            <a:srgbClr val="F26B43"/>
          </p15:clr>
        </p15:guide>
        <p15:guide id="6" orient="horz" pos="3744">
          <p15:clr>
            <a:srgbClr val="F26B43"/>
          </p15:clr>
        </p15:guide>
        <p15:guide id="7" orient="horz" pos="720">
          <p15:clr>
            <a:srgbClr val="F26B43"/>
          </p15:clr>
        </p15:guide>
        <p15:guide id="8" pos="3840">
          <p15:clr>
            <a:srgbClr val="F26B43"/>
          </p15:clr>
        </p15:guide>
        <p15:guide id="9" pos="1128">
          <p15:clr>
            <a:srgbClr val="F26B43"/>
          </p15:clr>
        </p15:guide>
        <p15:guide id="10" orient="horz" pos="2160">
          <p15:clr>
            <a:srgbClr val="F26B43"/>
          </p15:clr>
        </p15:guide>
        <p15:guide id="11" pos="739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35.png"/><Relationship Id="rId5"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s24.q4cdn.com/521204325/files/doc_downloads/esg/2022/Yelp-Trust-and-Safety-Report-2021.pdf" TargetMode="External"/><Relationship Id="rId4" Type="http://schemas.openxmlformats.org/officeDocument/2006/relationships/hyperlink" Target="https://www.hbs.edu/faculty/Pages/item.aspx?num=41233"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
          <p:cNvSpPr txBox="1"/>
          <p:nvPr>
            <p:ph type="ctrTitle"/>
          </p:nvPr>
        </p:nvSpPr>
        <p:spPr>
          <a:xfrm>
            <a:off x="1790700" y="1143000"/>
            <a:ext cx="8877300" cy="284414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6000"/>
              <a:buFont typeface="Arial"/>
              <a:buNone/>
            </a:pPr>
            <a:r>
              <a:rPr lang="en-US"/>
              <a:t>Yelp Restaurant Rating </a:t>
            </a:r>
            <a:endParaRPr/>
          </a:p>
          <a:p>
            <a:pPr indent="0" lvl="0" marL="0" rtl="0" algn="l">
              <a:lnSpc>
                <a:spcPct val="90000"/>
              </a:lnSpc>
              <a:spcBef>
                <a:spcPts val="0"/>
              </a:spcBef>
              <a:spcAft>
                <a:spcPts val="0"/>
              </a:spcAft>
              <a:buClr>
                <a:schemeClr val="lt1"/>
              </a:buClr>
              <a:buSzPts val="6000"/>
              <a:buFont typeface="Arial"/>
              <a:buNone/>
            </a:pPr>
            <a:r>
              <a:rPr lang="en-US"/>
              <a:t>Hybrid Model </a:t>
            </a:r>
            <a:endParaRPr/>
          </a:p>
        </p:txBody>
      </p:sp>
      <p:sp>
        <p:nvSpPr>
          <p:cNvPr id="184" name="Google Shape;184;p1"/>
          <p:cNvSpPr txBox="1"/>
          <p:nvPr>
            <p:ph idx="1" type="subTitle"/>
          </p:nvPr>
        </p:nvSpPr>
        <p:spPr>
          <a:xfrm>
            <a:off x="1790700" y="3986784"/>
            <a:ext cx="8877300" cy="39319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2160"/>
              <a:buNone/>
            </a:pPr>
            <a:r>
              <a:rPr lang="en-US"/>
              <a:t>Team : Brinta, MingHao, Usha, Daniel</a:t>
            </a:r>
            <a:endParaRPr/>
          </a:p>
        </p:txBody>
      </p:sp>
      <p:sp>
        <p:nvSpPr>
          <p:cNvPr id="185" name="Google Shape;185;p1"/>
          <p:cNvSpPr txBox="1"/>
          <p:nvPr>
            <p:ph idx="2" type="body"/>
          </p:nvPr>
        </p:nvSpPr>
        <p:spPr>
          <a:xfrm>
            <a:off x="1790700" y="4379976"/>
            <a:ext cx="8877300" cy="390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620"/>
              <a:buNone/>
            </a:pPr>
            <a:r>
              <a:rPr lang="en-US"/>
              <a:t>ITM 881 - Final Project</a:t>
            </a:r>
            <a:endParaRPr/>
          </a:p>
        </p:txBody>
      </p:sp>
      <p:sp>
        <p:nvSpPr>
          <p:cNvPr id="186" name="Google Shape;186;p1"/>
          <p:cNvSpPr txBox="1"/>
          <p:nvPr>
            <p:ph idx="3" type="body"/>
          </p:nvPr>
        </p:nvSpPr>
        <p:spPr>
          <a:xfrm>
            <a:off x="1790700" y="557784"/>
            <a:ext cx="8877300" cy="39319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620"/>
              <a:buNone/>
            </a:pPr>
            <a:r>
              <a:rPr lang="en-US"/>
              <a:t>Dec 2nd,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39e9ce7b6e5_0_83"/>
          <p:cNvSpPr txBox="1"/>
          <p:nvPr>
            <p:ph type="title"/>
          </p:nvPr>
        </p:nvSpPr>
        <p:spPr>
          <a:xfrm>
            <a:off x="395825" y="509675"/>
            <a:ext cx="9486900" cy="92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lang="en-US" sz="2840"/>
              <a:t>REVIEW CONTENT CHARACTERISTICS</a:t>
            </a:r>
            <a:endParaRPr sz="2840"/>
          </a:p>
        </p:txBody>
      </p:sp>
      <p:sp>
        <p:nvSpPr>
          <p:cNvPr id="267" name="Google Shape;267;g39e9ce7b6e5_0_83"/>
          <p:cNvSpPr txBox="1"/>
          <p:nvPr/>
        </p:nvSpPr>
        <p:spPr>
          <a:xfrm>
            <a:off x="549675" y="4084575"/>
            <a:ext cx="3470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525053"/>
                </a:solidFill>
              </a:rPr>
              <a:t>Average Review Length by Restaurant:</a:t>
            </a:r>
            <a:endParaRPr sz="1600">
              <a:solidFill>
                <a:srgbClr val="525053"/>
              </a:solidFill>
            </a:endParaRPr>
          </a:p>
          <a:p>
            <a:pPr indent="0" lvl="0" marL="0" rtl="0" algn="l">
              <a:spcBef>
                <a:spcPts val="0"/>
              </a:spcBef>
              <a:spcAft>
                <a:spcPts val="0"/>
              </a:spcAft>
              <a:buNone/>
            </a:pPr>
            <a:r>
              <a:rPr lang="en-US" sz="1600">
                <a:solidFill>
                  <a:srgbClr val="525053"/>
                </a:solidFill>
              </a:rPr>
              <a:t>• Reading Terminal Market: 77 words/review</a:t>
            </a:r>
            <a:endParaRPr sz="1600">
              <a:solidFill>
                <a:srgbClr val="525053"/>
              </a:solidFill>
            </a:endParaRPr>
          </a:p>
          <a:p>
            <a:pPr indent="0" lvl="0" marL="0" rtl="0" algn="l">
              <a:spcBef>
                <a:spcPts val="0"/>
              </a:spcBef>
              <a:spcAft>
                <a:spcPts val="0"/>
              </a:spcAft>
              <a:buNone/>
            </a:pPr>
            <a:r>
              <a:rPr lang="en-US" sz="1600">
                <a:solidFill>
                  <a:srgbClr val="525053"/>
                </a:solidFill>
              </a:rPr>
              <a:t>• Pat's King of Steaks: 92 words/review</a:t>
            </a:r>
            <a:endParaRPr sz="1600">
              <a:solidFill>
                <a:srgbClr val="525053"/>
              </a:solidFill>
            </a:endParaRPr>
          </a:p>
          <a:p>
            <a:pPr indent="0" lvl="0" marL="0" rtl="0" algn="l">
              <a:spcBef>
                <a:spcPts val="0"/>
              </a:spcBef>
              <a:spcAft>
                <a:spcPts val="0"/>
              </a:spcAft>
              <a:buNone/>
            </a:pPr>
            <a:r>
              <a:rPr lang="en-US" sz="1600">
                <a:solidFill>
                  <a:srgbClr val="525053"/>
                </a:solidFill>
              </a:rPr>
              <a:t>• Geno's Steaks: 94 words/review</a:t>
            </a:r>
            <a:endParaRPr sz="1600">
              <a:solidFill>
                <a:srgbClr val="525053"/>
              </a:solidFill>
            </a:endParaRPr>
          </a:p>
          <a:p>
            <a:pPr indent="0" lvl="0" marL="0" rtl="0" algn="l">
              <a:spcBef>
                <a:spcPts val="0"/>
              </a:spcBef>
              <a:spcAft>
                <a:spcPts val="0"/>
              </a:spcAft>
              <a:buNone/>
            </a:pPr>
            <a:r>
              <a:t/>
            </a:r>
            <a:endParaRPr sz="1600">
              <a:solidFill>
                <a:srgbClr val="525053"/>
              </a:solidFill>
            </a:endParaRPr>
          </a:p>
          <a:p>
            <a:pPr indent="0" lvl="0" marL="0" rtl="0" algn="l">
              <a:spcBef>
                <a:spcPts val="0"/>
              </a:spcBef>
              <a:spcAft>
                <a:spcPts val="0"/>
              </a:spcAft>
              <a:buNone/>
            </a:pPr>
            <a:r>
              <a:t/>
            </a:r>
            <a:endParaRPr sz="1600">
              <a:solidFill>
                <a:srgbClr val="525053"/>
              </a:solidFill>
            </a:endParaRPr>
          </a:p>
        </p:txBody>
      </p:sp>
      <p:sp>
        <p:nvSpPr>
          <p:cNvPr id="268" name="Google Shape;268;g39e9ce7b6e5_0_83"/>
          <p:cNvSpPr txBox="1"/>
          <p:nvPr/>
        </p:nvSpPr>
        <p:spPr>
          <a:xfrm>
            <a:off x="7795825" y="1195875"/>
            <a:ext cx="41769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Reading Terminal Market (1-5 stars: 58, 95, 80, 83, 75 words):</a:t>
            </a:r>
            <a:endParaRPr sz="1600">
              <a:solidFill>
                <a:schemeClr val="dk1"/>
              </a:solidFill>
            </a:endParaRPr>
          </a:p>
          <a:p>
            <a:pPr indent="0" lvl="0" marL="0" rtl="0" algn="l">
              <a:spcBef>
                <a:spcPts val="0"/>
              </a:spcBef>
              <a:spcAft>
                <a:spcPts val="0"/>
              </a:spcAft>
              <a:buNone/>
            </a:pPr>
            <a:r>
              <a:rPr lang="en-US" sz="1600">
                <a:solidFill>
                  <a:schemeClr val="dk1"/>
                </a:solidFill>
              </a:rPr>
              <a:t>• 2-star reviews longest (95 words)</a:t>
            </a:r>
            <a:endParaRPr sz="1600">
              <a:solidFill>
                <a:schemeClr val="dk1"/>
              </a:solidFill>
            </a:endParaRPr>
          </a:p>
          <a:p>
            <a:pPr indent="0" lvl="0" marL="0" rtl="0" algn="l">
              <a:spcBef>
                <a:spcPts val="0"/>
              </a:spcBef>
              <a:spcAft>
                <a:spcPts val="0"/>
              </a:spcAft>
              <a:buNone/>
            </a:pPr>
            <a:r>
              <a:rPr lang="en-US" sz="1600">
                <a:solidFill>
                  <a:schemeClr val="dk1"/>
                </a:solidFill>
              </a:rPr>
              <a:t>• Disappointed expectations generate detail</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US" sz="1600">
                <a:solidFill>
                  <a:schemeClr val="dk1"/>
                </a:solidFill>
              </a:rPr>
              <a:t>Pat's King of Steaks (1-5 stars: 83, 96, 101, 95, 81 words):</a:t>
            </a:r>
            <a:endParaRPr sz="1600">
              <a:solidFill>
                <a:schemeClr val="dk1"/>
              </a:solidFill>
            </a:endParaRPr>
          </a:p>
          <a:p>
            <a:pPr indent="0" lvl="0" marL="0" rtl="0" algn="l">
              <a:spcBef>
                <a:spcPts val="0"/>
              </a:spcBef>
              <a:spcAft>
                <a:spcPts val="0"/>
              </a:spcAft>
              <a:buNone/>
            </a:pPr>
            <a:r>
              <a:rPr lang="en-US" sz="1600">
                <a:solidFill>
                  <a:schemeClr val="dk1"/>
                </a:solidFill>
              </a:rPr>
              <a:t>• 3-star reviews longest (101 words)</a:t>
            </a:r>
            <a:endParaRPr sz="1600">
              <a:solidFill>
                <a:schemeClr val="dk1"/>
              </a:solidFill>
            </a:endParaRPr>
          </a:p>
          <a:p>
            <a:pPr indent="0" lvl="0" marL="0" rtl="0" algn="l">
              <a:spcBef>
                <a:spcPts val="0"/>
              </a:spcBef>
              <a:spcAft>
                <a:spcPts val="0"/>
              </a:spcAft>
              <a:buNone/>
            </a:pPr>
            <a:r>
              <a:rPr lang="en-US" sz="1600">
                <a:solidFill>
                  <a:schemeClr val="dk1"/>
                </a:solidFill>
              </a:rPr>
              <a:t>• Mixed feelings require more explanation</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US" sz="1600">
                <a:solidFill>
                  <a:schemeClr val="dk1"/>
                </a:solidFill>
              </a:rPr>
              <a:t>Geno's Steaks (1-5 stars: 93, 96, 99, 98, 78 words):</a:t>
            </a:r>
            <a:endParaRPr sz="1600">
              <a:solidFill>
                <a:schemeClr val="dk1"/>
              </a:solidFill>
            </a:endParaRPr>
          </a:p>
          <a:p>
            <a:pPr indent="0" lvl="0" marL="0" rtl="0" algn="l">
              <a:spcBef>
                <a:spcPts val="0"/>
              </a:spcBef>
              <a:spcAft>
                <a:spcPts val="0"/>
              </a:spcAft>
              <a:buNone/>
            </a:pPr>
            <a:r>
              <a:rPr lang="en-US" sz="1600">
                <a:solidFill>
                  <a:schemeClr val="dk1"/>
                </a:solidFill>
              </a:rPr>
              <a:t>• 1-3 star reviews longer (93-99 words)</a:t>
            </a:r>
            <a:endParaRPr sz="1600">
              <a:solidFill>
                <a:schemeClr val="dk1"/>
              </a:solidFill>
            </a:endParaRPr>
          </a:p>
          <a:p>
            <a:pPr indent="0" lvl="0" marL="0" rtl="0" algn="l">
              <a:spcBef>
                <a:spcPts val="0"/>
              </a:spcBef>
              <a:spcAft>
                <a:spcPts val="0"/>
              </a:spcAft>
              <a:buNone/>
            </a:pPr>
            <a:r>
              <a:rPr lang="en-US" sz="1600">
                <a:solidFill>
                  <a:schemeClr val="dk1"/>
                </a:solidFill>
              </a:rPr>
              <a:t>• Negative experiences generate detailed critiques</a:t>
            </a:r>
            <a:endParaRPr sz="1600">
              <a:solidFill>
                <a:schemeClr val="dk1"/>
              </a:solidFill>
            </a:endParaRPr>
          </a:p>
          <a:p>
            <a:pPr indent="0" lvl="0" marL="0" rtl="0" algn="l">
              <a:spcBef>
                <a:spcPts val="0"/>
              </a:spcBef>
              <a:spcAft>
                <a:spcPts val="0"/>
              </a:spcAft>
              <a:buNone/>
            </a:pPr>
            <a:r>
              <a:rPr lang="en-US" sz="1600">
                <a:solidFill>
                  <a:schemeClr val="dk1"/>
                </a:solidFill>
              </a:rPr>
              <a:t>• 5-star reviews shorter (78 words) - fewer very satisfied customers</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
        <p:nvSpPr>
          <p:cNvPr id="269" name="Google Shape;269;g39e9ce7b6e5_0_83"/>
          <p:cNvSpPr txBox="1"/>
          <p:nvPr/>
        </p:nvSpPr>
        <p:spPr>
          <a:xfrm>
            <a:off x="4020365" y="4155725"/>
            <a:ext cx="31578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Content Quality:</a:t>
            </a:r>
            <a:endParaRPr sz="1600">
              <a:solidFill>
                <a:schemeClr val="dk1"/>
              </a:solidFill>
            </a:endParaRPr>
          </a:p>
          <a:p>
            <a:pPr indent="0" lvl="0" marL="0" rtl="0" algn="l">
              <a:spcBef>
                <a:spcPts val="0"/>
              </a:spcBef>
              <a:spcAft>
                <a:spcPts val="0"/>
              </a:spcAft>
              <a:buNone/>
            </a:pPr>
            <a:r>
              <a:rPr lang="en-US" sz="1600">
                <a:solidFill>
                  <a:schemeClr val="dk1"/>
                </a:solidFill>
              </a:rPr>
              <a:t>→ All restaurants: 75-95 word average (substantive reviews)</a:t>
            </a:r>
            <a:endParaRPr sz="1600">
              <a:solidFill>
                <a:schemeClr val="dk1"/>
              </a:solidFill>
            </a:endParaRPr>
          </a:p>
          <a:p>
            <a:pPr indent="0" lvl="0" marL="0" rtl="0" algn="l">
              <a:spcBef>
                <a:spcPts val="0"/>
              </a:spcBef>
              <a:spcAft>
                <a:spcPts val="0"/>
              </a:spcAft>
              <a:buNone/>
            </a:pPr>
            <a:r>
              <a:rPr lang="en-US" sz="1600">
                <a:solidFill>
                  <a:schemeClr val="dk1"/>
                </a:solidFill>
              </a:rPr>
              <a:t>→ Sufficient detail for sentiment analysis</a:t>
            </a:r>
            <a:endParaRPr sz="1600">
              <a:solidFill>
                <a:schemeClr val="dk1"/>
              </a:solidFill>
            </a:endParaRPr>
          </a:p>
          <a:p>
            <a:pPr indent="0" lvl="0" marL="0" rtl="0" algn="l">
              <a:spcBef>
                <a:spcPts val="0"/>
              </a:spcBef>
              <a:spcAft>
                <a:spcPts val="0"/>
              </a:spcAft>
              <a:buNone/>
            </a:pPr>
            <a:r>
              <a:rPr lang="en-US" sz="1600">
                <a:solidFill>
                  <a:schemeClr val="dk1"/>
                </a:solidFill>
              </a:rPr>
              <a:t>→ Rich qualitative data for text mining</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pic>
        <p:nvPicPr>
          <p:cNvPr id="270" name="Google Shape;270;g39e9ce7b6e5_0_83" title="09_text_length_by_rating.png"/>
          <p:cNvPicPr preferRelativeResize="0"/>
          <p:nvPr/>
        </p:nvPicPr>
        <p:blipFill>
          <a:blip r:embed="rId3">
            <a:alphaModFix/>
          </a:blip>
          <a:stretch>
            <a:fillRect/>
          </a:stretch>
        </p:blipFill>
        <p:spPr>
          <a:xfrm>
            <a:off x="191200" y="1276425"/>
            <a:ext cx="7431752" cy="2572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
          <p:cNvSpPr txBox="1"/>
          <p:nvPr>
            <p:ph type="ctrTitle"/>
          </p:nvPr>
        </p:nvSpPr>
        <p:spPr>
          <a:xfrm>
            <a:off x="1790700" y="0"/>
            <a:ext cx="9655200" cy="3426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t>Baseline Logistic Regression Model</a:t>
            </a:r>
            <a:endParaRPr/>
          </a:p>
        </p:txBody>
      </p:sp>
      <p:sp>
        <p:nvSpPr>
          <p:cNvPr id="276" name="Google Shape;276;p3"/>
          <p:cNvSpPr txBox="1"/>
          <p:nvPr>
            <p:ph idx="10" type="dt"/>
          </p:nvPr>
        </p:nvSpPr>
        <p:spPr>
          <a:xfrm>
            <a:off x="364534" y="516231"/>
            <a:ext cx="1349966" cy="17033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October 30, 2025</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
          <p:cNvSpPr txBox="1"/>
          <p:nvPr/>
        </p:nvSpPr>
        <p:spPr>
          <a:xfrm>
            <a:off x="457200" y="806400"/>
            <a:ext cx="10954200" cy="6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rgbClr val="525053"/>
                </a:solidFill>
              </a:rPr>
              <a:t>Goal: Build a simple classification model to predict High (≥4 stars) vs Low (&lt;4 stars) restaurant ratings.</a:t>
            </a:r>
            <a:endParaRPr b="1" sz="1700">
              <a:solidFill>
                <a:srgbClr val="525053"/>
              </a:solidFill>
            </a:endParaRPr>
          </a:p>
        </p:txBody>
      </p:sp>
      <p:sp>
        <p:nvSpPr>
          <p:cNvPr id="282" name="Google Shape;282;p5"/>
          <p:cNvSpPr txBox="1"/>
          <p:nvPr/>
        </p:nvSpPr>
        <p:spPr>
          <a:xfrm>
            <a:off x="457200" y="1320150"/>
            <a:ext cx="5929800" cy="39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525053"/>
                </a:solidFill>
              </a:rPr>
              <a:t>Features Used (Structured Only):</a:t>
            </a:r>
            <a:endParaRPr sz="1800">
              <a:solidFill>
                <a:srgbClr val="525053"/>
              </a:solidFill>
            </a:endParaRPr>
          </a:p>
          <a:p>
            <a:pPr indent="0" lvl="0" marL="0" rtl="0" algn="l">
              <a:spcBef>
                <a:spcPts val="0"/>
              </a:spcBef>
              <a:spcAft>
                <a:spcPts val="0"/>
              </a:spcAft>
              <a:buNone/>
            </a:pPr>
            <a:r>
              <a:t/>
            </a:r>
            <a:endParaRPr sz="1800">
              <a:solidFill>
                <a:srgbClr val="525053"/>
              </a:solidFill>
            </a:endParaRPr>
          </a:p>
          <a:p>
            <a:pPr indent="-342900" lvl="0" marL="457200" rtl="0" algn="l">
              <a:spcBef>
                <a:spcPts val="0"/>
              </a:spcBef>
              <a:spcAft>
                <a:spcPts val="0"/>
              </a:spcAft>
              <a:buClr>
                <a:srgbClr val="525053"/>
              </a:buClr>
              <a:buSzPts val="1800"/>
              <a:buChar char="●"/>
            </a:pPr>
            <a:r>
              <a:rPr lang="en-US" sz="1800">
                <a:solidFill>
                  <a:srgbClr val="525053"/>
                </a:solidFill>
              </a:rPr>
              <a:t>Categorical: categories, state, city, name</a:t>
            </a:r>
            <a:endParaRPr sz="1800">
              <a:solidFill>
                <a:srgbClr val="525053"/>
              </a:solidFill>
            </a:endParaRPr>
          </a:p>
          <a:p>
            <a:pPr indent="-342900" lvl="0" marL="457200" rtl="0" algn="l">
              <a:spcBef>
                <a:spcPts val="0"/>
              </a:spcBef>
              <a:spcAft>
                <a:spcPts val="0"/>
              </a:spcAft>
              <a:buClr>
                <a:srgbClr val="525053"/>
              </a:buClr>
              <a:buSzPts val="1800"/>
              <a:buChar char="●"/>
            </a:pPr>
            <a:r>
              <a:rPr lang="en-US" sz="1800">
                <a:solidFill>
                  <a:srgbClr val="525053"/>
                </a:solidFill>
              </a:rPr>
              <a:t>Encoded using One-Hot Encoding</a:t>
            </a:r>
            <a:endParaRPr sz="1800">
              <a:solidFill>
                <a:srgbClr val="525053"/>
              </a:solidFill>
            </a:endParaRPr>
          </a:p>
          <a:p>
            <a:pPr indent="0" lvl="0" marL="0" rtl="0" algn="l">
              <a:spcBef>
                <a:spcPts val="0"/>
              </a:spcBef>
              <a:spcAft>
                <a:spcPts val="0"/>
              </a:spcAft>
              <a:buNone/>
            </a:pPr>
            <a:r>
              <a:t/>
            </a:r>
            <a:endParaRPr sz="1800">
              <a:solidFill>
                <a:srgbClr val="525053"/>
              </a:solidFill>
            </a:endParaRPr>
          </a:p>
          <a:p>
            <a:pPr indent="0" lvl="0" marL="0" rtl="0" algn="l">
              <a:spcBef>
                <a:spcPts val="0"/>
              </a:spcBef>
              <a:spcAft>
                <a:spcPts val="0"/>
              </a:spcAft>
              <a:buNone/>
            </a:pPr>
            <a:r>
              <a:rPr lang="en-US" sz="1800">
                <a:solidFill>
                  <a:srgbClr val="525053"/>
                </a:solidFill>
              </a:rPr>
              <a:t>Method:</a:t>
            </a:r>
            <a:endParaRPr sz="1800">
              <a:solidFill>
                <a:srgbClr val="525053"/>
              </a:solidFill>
            </a:endParaRPr>
          </a:p>
          <a:p>
            <a:pPr indent="0" lvl="0" marL="0" rtl="0" algn="l">
              <a:spcBef>
                <a:spcPts val="0"/>
              </a:spcBef>
              <a:spcAft>
                <a:spcPts val="0"/>
              </a:spcAft>
              <a:buNone/>
            </a:pPr>
            <a:r>
              <a:t/>
            </a:r>
            <a:endParaRPr sz="1800">
              <a:solidFill>
                <a:srgbClr val="525053"/>
              </a:solidFill>
            </a:endParaRPr>
          </a:p>
          <a:p>
            <a:pPr indent="-342900" lvl="0" marL="457200" rtl="0" algn="l">
              <a:spcBef>
                <a:spcPts val="0"/>
              </a:spcBef>
              <a:spcAft>
                <a:spcPts val="0"/>
              </a:spcAft>
              <a:buClr>
                <a:srgbClr val="525053"/>
              </a:buClr>
              <a:buSzPts val="1800"/>
              <a:buChar char="●"/>
            </a:pPr>
            <a:r>
              <a:rPr lang="en-US" sz="1800">
                <a:solidFill>
                  <a:srgbClr val="525053"/>
                </a:solidFill>
              </a:rPr>
              <a:t>Logistic Regression (baseline)</a:t>
            </a:r>
            <a:endParaRPr sz="1800">
              <a:solidFill>
                <a:srgbClr val="525053"/>
              </a:solidFill>
            </a:endParaRPr>
          </a:p>
          <a:p>
            <a:pPr indent="-342900" lvl="0" marL="457200" rtl="0" algn="l">
              <a:spcBef>
                <a:spcPts val="0"/>
              </a:spcBef>
              <a:spcAft>
                <a:spcPts val="0"/>
              </a:spcAft>
              <a:buClr>
                <a:srgbClr val="525053"/>
              </a:buClr>
              <a:buSzPts val="1800"/>
              <a:buChar char="●"/>
            </a:pPr>
            <a:r>
              <a:rPr lang="en-US" sz="1800">
                <a:solidFill>
                  <a:srgbClr val="525053"/>
                </a:solidFill>
              </a:rPr>
              <a:t>70/30 split, stratified by label</a:t>
            </a:r>
            <a:endParaRPr sz="1800">
              <a:solidFill>
                <a:srgbClr val="525053"/>
              </a:solidFill>
            </a:endParaRPr>
          </a:p>
          <a:p>
            <a:pPr indent="-342900" lvl="0" marL="457200" rtl="0" algn="l">
              <a:spcBef>
                <a:spcPts val="0"/>
              </a:spcBef>
              <a:spcAft>
                <a:spcPts val="0"/>
              </a:spcAft>
              <a:buClr>
                <a:srgbClr val="525053"/>
              </a:buClr>
              <a:buSzPts val="1800"/>
              <a:buChar char="●"/>
            </a:pPr>
            <a:r>
              <a:rPr lang="en-US" sz="1800">
                <a:solidFill>
                  <a:srgbClr val="525053"/>
                </a:solidFill>
              </a:rPr>
              <a:t>Pipeline: preprocessing + model training</a:t>
            </a:r>
            <a:endParaRPr sz="1800">
              <a:solidFill>
                <a:srgbClr val="525053"/>
              </a:solidFill>
            </a:endParaRPr>
          </a:p>
        </p:txBody>
      </p:sp>
      <p:pic>
        <p:nvPicPr>
          <p:cNvPr id="283" name="Google Shape;283;p5" title="Screenshot 2025-11-20 at 14.17.07.png"/>
          <p:cNvPicPr preferRelativeResize="0"/>
          <p:nvPr/>
        </p:nvPicPr>
        <p:blipFill>
          <a:blip r:embed="rId3">
            <a:alphaModFix/>
          </a:blip>
          <a:stretch>
            <a:fillRect/>
          </a:stretch>
        </p:blipFill>
        <p:spPr>
          <a:xfrm>
            <a:off x="1292575" y="4444700"/>
            <a:ext cx="10954199" cy="2413300"/>
          </a:xfrm>
          <a:prstGeom prst="rect">
            <a:avLst/>
          </a:prstGeom>
          <a:noFill/>
          <a:ln>
            <a:noFill/>
          </a:ln>
        </p:spPr>
      </p:pic>
      <p:pic>
        <p:nvPicPr>
          <p:cNvPr id="284" name="Google Shape;284;p5" title="Screenshot 2025-11-20 at 14.18.24.png"/>
          <p:cNvPicPr preferRelativeResize="0"/>
          <p:nvPr/>
        </p:nvPicPr>
        <p:blipFill>
          <a:blip r:embed="rId4">
            <a:alphaModFix/>
          </a:blip>
          <a:stretch>
            <a:fillRect/>
          </a:stretch>
        </p:blipFill>
        <p:spPr>
          <a:xfrm>
            <a:off x="5702000" y="2374300"/>
            <a:ext cx="6490000" cy="1844050"/>
          </a:xfrm>
          <a:prstGeom prst="rect">
            <a:avLst/>
          </a:prstGeom>
          <a:noFill/>
          <a:ln>
            <a:noFill/>
          </a:ln>
        </p:spPr>
      </p:pic>
      <p:pic>
        <p:nvPicPr>
          <p:cNvPr id="285" name="Google Shape;285;p5" title="Screenshot 2025-11-20 at 14.19.48.png"/>
          <p:cNvPicPr preferRelativeResize="0"/>
          <p:nvPr/>
        </p:nvPicPr>
        <p:blipFill>
          <a:blip r:embed="rId5">
            <a:alphaModFix/>
          </a:blip>
          <a:stretch>
            <a:fillRect/>
          </a:stretch>
        </p:blipFill>
        <p:spPr>
          <a:xfrm>
            <a:off x="5237825" y="1328800"/>
            <a:ext cx="7008951" cy="819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g3a77d8f78b2_0_12" title="Screenshot 2025-11-20 at 14.14.09.png"/>
          <p:cNvPicPr preferRelativeResize="0"/>
          <p:nvPr/>
        </p:nvPicPr>
        <p:blipFill>
          <a:blip r:embed="rId3">
            <a:alphaModFix/>
          </a:blip>
          <a:stretch>
            <a:fillRect/>
          </a:stretch>
        </p:blipFill>
        <p:spPr>
          <a:xfrm>
            <a:off x="4193450" y="1075275"/>
            <a:ext cx="7654975" cy="5135026"/>
          </a:xfrm>
          <a:prstGeom prst="rect">
            <a:avLst/>
          </a:prstGeom>
          <a:noFill/>
          <a:ln>
            <a:noFill/>
          </a:ln>
        </p:spPr>
      </p:pic>
      <p:sp>
        <p:nvSpPr>
          <p:cNvPr id="291" name="Google Shape;291;g3a77d8f78b2_0_12"/>
          <p:cNvSpPr txBox="1"/>
          <p:nvPr/>
        </p:nvSpPr>
        <p:spPr>
          <a:xfrm>
            <a:off x="220225" y="1143000"/>
            <a:ext cx="38919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Severe class imbalance</a:t>
            </a:r>
            <a:r>
              <a:rPr lang="en-US" sz="1900"/>
              <a:t> (848 high vs 104 low)</a:t>
            </a:r>
            <a:br>
              <a:rPr lang="en-US" sz="1900"/>
            </a:br>
            <a:endParaRPr sz="1900"/>
          </a:p>
          <a:p>
            <a:pPr indent="0" lvl="0" marL="0" rtl="0" algn="l">
              <a:spcBef>
                <a:spcPts val="0"/>
              </a:spcBef>
              <a:spcAft>
                <a:spcPts val="0"/>
              </a:spcAft>
              <a:buNone/>
            </a:pPr>
            <a:r>
              <a:rPr lang="en-US" sz="1900"/>
              <a:t>Categorical features (</a:t>
            </a:r>
            <a:r>
              <a:rPr i="1" lang="en-US" sz="1900"/>
              <a:t>categories, city, name</a:t>
            </a:r>
            <a:r>
              <a:rPr lang="en-US" sz="1900"/>
              <a:t>) </a:t>
            </a:r>
            <a:r>
              <a:rPr b="1" lang="en-US" sz="1900"/>
              <a:t>do not carry enough signal</a:t>
            </a:r>
            <a:r>
              <a:rPr lang="en-US" sz="1900"/>
              <a:t> to separate good vs bad restaurants.</a:t>
            </a:r>
            <a:br>
              <a:rPr lang="en-US" sz="1900"/>
            </a:br>
            <a:endParaRPr sz="1900"/>
          </a:p>
          <a:p>
            <a:pPr indent="0" lvl="0" marL="0" rtl="0" algn="l">
              <a:spcBef>
                <a:spcPts val="0"/>
              </a:spcBef>
              <a:spcAft>
                <a:spcPts val="0"/>
              </a:spcAft>
              <a:buNone/>
            </a:pPr>
            <a:r>
              <a:rPr lang="en-US" sz="1900"/>
              <a:t>No information about </a:t>
            </a:r>
            <a:r>
              <a:rPr b="1" lang="en-US" sz="1900"/>
              <a:t>review text, sentiment, or customer experience</a:t>
            </a:r>
            <a:r>
              <a:rPr lang="en-US" sz="1900"/>
              <a:t> is included.</a:t>
            </a:r>
            <a:endParaRPr sz="1900"/>
          </a:p>
          <a:p>
            <a:pPr indent="0" lvl="0" marL="0" rtl="0" algn="l">
              <a:spcBef>
                <a:spcPts val="0"/>
              </a:spcBef>
              <a:spcAft>
                <a:spcPts val="0"/>
              </a:spcAft>
              <a:buNone/>
            </a:pPr>
            <a:r>
              <a:t/>
            </a:r>
            <a:endParaRPr b="1" sz="2500">
              <a:solidFill>
                <a:srgbClr val="52505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3a786586338_0_0"/>
          <p:cNvSpPr txBox="1"/>
          <p:nvPr>
            <p:ph type="ctrTitle"/>
          </p:nvPr>
        </p:nvSpPr>
        <p:spPr>
          <a:xfrm>
            <a:off x="3507450" y="2192975"/>
            <a:ext cx="5177100" cy="1044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a:t>NLP Based Model</a:t>
            </a:r>
            <a:endParaRPr/>
          </a:p>
        </p:txBody>
      </p:sp>
      <p:sp>
        <p:nvSpPr>
          <p:cNvPr id="297" name="Google Shape;297;g3a786586338_0_0"/>
          <p:cNvSpPr txBox="1"/>
          <p:nvPr>
            <p:ph idx="10" type="dt"/>
          </p:nvPr>
        </p:nvSpPr>
        <p:spPr>
          <a:xfrm>
            <a:off x="364534" y="516231"/>
            <a:ext cx="1350000" cy="170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October 30, 2025</a:t>
            </a:r>
            <a:endParaRPr/>
          </a:p>
        </p:txBody>
      </p:sp>
      <p:sp>
        <p:nvSpPr>
          <p:cNvPr id="298" name="Google Shape;298;g3a786586338_0_0"/>
          <p:cNvSpPr txBox="1"/>
          <p:nvPr/>
        </p:nvSpPr>
        <p:spPr>
          <a:xfrm>
            <a:off x="567675" y="3631800"/>
            <a:ext cx="11167200" cy="145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300">
                <a:solidFill>
                  <a:schemeClr val="lt1"/>
                </a:solidFill>
              </a:rPr>
              <a:t>Why NLP?</a:t>
            </a:r>
            <a:endParaRPr b="1" sz="2300">
              <a:solidFill>
                <a:schemeClr val="lt1"/>
              </a:solidFill>
            </a:endParaRPr>
          </a:p>
          <a:p>
            <a:pPr indent="0" lvl="0" marL="0" rtl="0" algn="ctr">
              <a:lnSpc>
                <a:spcPct val="115000"/>
              </a:lnSpc>
              <a:spcBef>
                <a:spcPts val="1200"/>
              </a:spcBef>
              <a:spcAft>
                <a:spcPts val="0"/>
              </a:spcAft>
              <a:buNone/>
            </a:pPr>
            <a:r>
              <a:rPr lang="en-US" sz="2100">
                <a:solidFill>
                  <a:schemeClr val="lt1"/>
                </a:solidFill>
              </a:rPr>
              <a:t>Customer sentiment is expressed through </a:t>
            </a:r>
            <a:r>
              <a:rPr b="1" lang="en-US" sz="2100">
                <a:solidFill>
                  <a:schemeClr val="lt1"/>
                </a:solidFill>
              </a:rPr>
              <a:t>words</a:t>
            </a:r>
            <a:r>
              <a:rPr lang="en-US" sz="2100">
                <a:solidFill>
                  <a:schemeClr val="lt1"/>
                </a:solidFill>
              </a:rPr>
              <a:t>, not categories.</a:t>
            </a:r>
            <a:endParaRPr sz="2100">
              <a:solidFill>
                <a:schemeClr val="lt1"/>
              </a:solidFill>
            </a:endParaRPr>
          </a:p>
          <a:p>
            <a:pPr indent="0" lvl="0" marL="0" rtl="0" algn="ctr">
              <a:lnSpc>
                <a:spcPct val="115000"/>
              </a:lnSpc>
              <a:spcBef>
                <a:spcPts val="1200"/>
              </a:spcBef>
              <a:spcAft>
                <a:spcPts val="1200"/>
              </a:spcAft>
              <a:buNone/>
            </a:pPr>
            <a:r>
              <a:rPr lang="en-US" sz="2100">
                <a:solidFill>
                  <a:schemeClr val="lt1"/>
                </a:solidFill>
              </a:rPr>
              <a:t>The NLP model extracts meaning directly from review text.</a:t>
            </a:r>
            <a:endParaRPr sz="29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3a8d0883c3f_0_0"/>
          <p:cNvSpPr txBox="1"/>
          <p:nvPr/>
        </p:nvSpPr>
        <p:spPr>
          <a:xfrm>
            <a:off x="233650" y="554150"/>
            <a:ext cx="9930300" cy="18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TF-IDF + Metadata + Logistic Regression</a:t>
            </a:r>
            <a:endParaRPr sz="2400"/>
          </a:p>
          <a:p>
            <a:pPr indent="0" lvl="0" marL="0" rtl="0" algn="l">
              <a:lnSpc>
                <a:spcPct val="115000"/>
              </a:lnSpc>
              <a:spcBef>
                <a:spcPts val="1200"/>
              </a:spcBef>
              <a:spcAft>
                <a:spcPts val="0"/>
              </a:spcAft>
              <a:buNone/>
            </a:pPr>
            <a:r>
              <a:t/>
            </a:r>
            <a:endParaRPr sz="1600"/>
          </a:p>
          <a:p>
            <a:pPr indent="0" lvl="0" marL="0" rtl="0" algn="l">
              <a:spcBef>
                <a:spcPts val="1200"/>
              </a:spcBef>
              <a:spcAft>
                <a:spcPts val="0"/>
              </a:spcAft>
              <a:buNone/>
            </a:pPr>
            <a:r>
              <a:t/>
            </a:r>
            <a:endParaRPr sz="2400">
              <a:solidFill>
                <a:srgbClr val="525053"/>
              </a:solidFill>
            </a:endParaRPr>
          </a:p>
        </p:txBody>
      </p:sp>
      <p:sp>
        <p:nvSpPr>
          <p:cNvPr id="305" name="Google Shape;305;g3a8d0883c3f_0_0"/>
          <p:cNvSpPr txBox="1"/>
          <p:nvPr/>
        </p:nvSpPr>
        <p:spPr>
          <a:xfrm>
            <a:off x="339375" y="1143000"/>
            <a:ext cx="7547400" cy="544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en-US" sz="1500"/>
              <a:t>1.</a:t>
            </a:r>
            <a:r>
              <a:rPr b="1" lang="en-US" sz="1600"/>
              <a:t>Text Processing (TF-IDF Vectorizer)</a:t>
            </a:r>
            <a:endParaRPr b="1" sz="1600"/>
          </a:p>
          <a:p>
            <a:pPr indent="-330200" lvl="0" marL="457200" rtl="0" algn="l">
              <a:lnSpc>
                <a:spcPct val="100000"/>
              </a:lnSpc>
              <a:spcBef>
                <a:spcPts val="600"/>
              </a:spcBef>
              <a:spcAft>
                <a:spcPts val="0"/>
              </a:spcAft>
              <a:buSzPts val="1600"/>
              <a:buChar char="●"/>
            </a:pPr>
            <a:r>
              <a:rPr lang="en-US" sz="1600"/>
              <a:t>Converts review text into numerical features</a:t>
            </a:r>
            <a:br>
              <a:rPr lang="en-US" sz="1600"/>
            </a:br>
            <a:endParaRPr sz="1600"/>
          </a:p>
          <a:p>
            <a:pPr indent="-330200" lvl="0" marL="457200" rtl="0" algn="l">
              <a:lnSpc>
                <a:spcPct val="60000"/>
              </a:lnSpc>
              <a:spcBef>
                <a:spcPts val="600"/>
              </a:spcBef>
              <a:spcAft>
                <a:spcPts val="0"/>
              </a:spcAft>
              <a:buSzPts val="1600"/>
              <a:buChar char="●"/>
            </a:pPr>
            <a:r>
              <a:rPr lang="en-US" sz="1600"/>
              <a:t>Removes stopwords</a:t>
            </a:r>
            <a:br>
              <a:rPr lang="en-US" sz="1600"/>
            </a:br>
            <a:endParaRPr sz="1600"/>
          </a:p>
          <a:p>
            <a:pPr indent="-330200" lvl="0" marL="457200" rtl="0" algn="l">
              <a:lnSpc>
                <a:spcPct val="60000"/>
              </a:lnSpc>
              <a:spcBef>
                <a:spcPts val="600"/>
              </a:spcBef>
              <a:spcAft>
                <a:spcPts val="0"/>
              </a:spcAft>
              <a:buSzPts val="1600"/>
              <a:buChar char="●"/>
            </a:pPr>
            <a:r>
              <a:rPr lang="en-US" sz="1600"/>
              <a:t>Uses </a:t>
            </a:r>
            <a:r>
              <a:rPr b="1" lang="en-US" sz="1600"/>
              <a:t>bigrams</a:t>
            </a:r>
            <a:r>
              <a:rPr lang="en-US" sz="1600"/>
              <a:t> to capture short phrases (‘decent’ &amp; ‘pretty decent’)</a:t>
            </a:r>
            <a:br>
              <a:rPr lang="en-US" sz="1600"/>
            </a:br>
            <a:endParaRPr sz="1600"/>
          </a:p>
          <a:p>
            <a:pPr indent="-330200" lvl="0" marL="457200" rtl="0" algn="l">
              <a:lnSpc>
                <a:spcPct val="60000"/>
              </a:lnSpc>
              <a:spcBef>
                <a:spcPts val="600"/>
              </a:spcBef>
              <a:spcAft>
                <a:spcPts val="0"/>
              </a:spcAft>
              <a:buSzPts val="1600"/>
              <a:buChar char="●"/>
            </a:pPr>
            <a:r>
              <a:rPr lang="en-US" sz="1600"/>
              <a:t>Filters rare and overly common words</a:t>
            </a:r>
            <a:br>
              <a:rPr lang="en-US" sz="1600"/>
            </a:br>
            <a:endParaRPr sz="1600"/>
          </a:p>
          <a:p>
            <a:pPr indent="-330200" lvl="0" marL="457200" rtl="0" algn="l">
              <a:lnSpc>
                <a:spcPct val="60000"/>
              </a:lnSpc>
              <a:spcBef>
                <a:spcPts val="600"/>
              </a:spcBef>
              <a:spcAft>
                <a:spcPts val="0"/>
              </a:spcAft>
              <a:buSzPts val="1600"/>
              <a:buChar char="●"/>
            </a:pPr>
            <a:r>
              <a:rPr lang="en-US" sz="1600"/>
              <a:t>Produces a 5000-dim vocabulary representing key sentiment expressions</a:t>
            </a:r>
            <a:br>
              <a:rPr lang="en-US" sz="1600"/>
            </a:br>
            <a:endParaRPr sz="1600"/>
          </a:p>
          <a:p>
            <a:pPr indent="0" lvl="0" marL="0" rtl="0" algn="l">
              <a:lnSpc>
                <a:spcPct val="100000"/>
              </a:lnSpc>
              <a:spcBef>
                <a:spcPts val="600"/>
              </a:spcBef>
              <a:spcAft>
                <a:spcPts val="0"/>
              </a:spcAft>
              <a:buNone/>
            </a:pPr>
            <a:r>
              <a:rPr b="1" lang="en-US" sz="1600"/>
              <a:t>2. Metadata Encoding</a:t>
            </a:r>
            <a:endParaRPr b="1" sz="1600"/>
          </a:p>
          <a:p>
            <a:pPr indent="-330200" lvl="0" marL="457200" rtl="0" algn="l">
              <a:lnSpc>
                <a:spcPct val="100000"/>
              </a:lnSpc>
              <a:spcBef>
                <a:spcPts val="600"/>
              </a:spcBef>
              <a:spcAft>
                <a:spcPts val="0"/>
              </a:spcAft>
              <a:buSzPts val="1600"/>
              <a:buChar char="●"/>
            </a:pPr>
            <a:r>
              <a:rPr lang="en-US" sz="1600"/>
              <a:t>OneHotEncoder for state and city</a:t>
            </a:r>
            <a:br>
              <a:rPr lang="en-US" sz="1600"/>
            </a:br>
            <a:endParaRPr sz="1600"/>
          </a:p>
          <a:p>
            <a:pPr indent="-330200" lvl="0" marL="457200" rtl="0" algn="l">
              <a:lnSpc>
                <a:spcPct val="100000"/>
              </a:lnSpc>
              <a:spcBef>
                <a:spcPts val="600"/>
              </a:spcBef>
              <a:spcAft>
                <a:spcPts val="0"/>
              </a:spcAft>
              <a:buSzPts val="1600"/>
              <a:buChar char="●"/>
            </a:pPr>
            <a:r>
              <a:rPr lang="en-US" sz="1600"/>
              <a:t>Helps capture regional sentiment variations</a:t>
            </a:r>
            <a:br>
              <a:rPr lang="en-US" sz="1600"/>
            </a:br>
            <a:endParaRPr sz="1600"/>
          </a:p>
          <a:p>
            <a:pPr indent="0" lvl="0" marL="0" rtl="0" algn="l">
              <a:lnSpc>
                <a:spcPct val="100000"/>
              </a:lnSpc>
              <a:spcBef>
                <a:spcPts val="600"/>
              </a:spcBef>
              <a:spcAft>
                <a:spcPts val="0"/>
              </a:spcAft>
              <a:buNone/>
            </a:pPr>
            <a:r>
              <a:rPr b="1" lang="en-US" sz="1600"/>
              <a:t>3. Classification Layer</a:t>
            </a:r>
            <a:endParaRPr b="1" sz="1600"/>
          </a:p>
          <a:p>
            <a:pPr indent="-330200" lvl="0" marL="457200" rtl="0" algn="l">
              <a:lnSpc>
                <a:spcPct val="100000"/>
              </a:lnSpc>
              <a:spcBef>
                <a:spcPts val="600"/>
              </a:spcBef>
              <a:spcAft>
                <a:spcPts val="0"/>
              </a:spcAft>
              <a:buSzPts val="1600"/>
              <a:buChar char="●"/>
            </a:pPr>
            <a:r>
              <a:rPr lang="en-US" sz="1600"/>
              <a:t>Logistic Regression with </a:t>
            </a:r>
            <a:r>
              <a:rPr lang="en-US" sz="1600">
                <a:solidFill>
                  <a:srgbClr val="188038"/>
                </a:solidFill>
                <a:latin typeface="Roboto Mono"/>
                <a:ea typeface="Roboto Mono"/>
                <a:cs typeface="Roboto Mono"/>
                <a:sym typeface="Roboto Mono"/>
              </a:rPr>
              <a:t>class_weight='balanced'</a:t>
            </a:r>
            <a:br>
              <a:rPr lang="en-US" sz="1600">
                <a:solidFill>
                  <a:srgbClr val="188038"/>
                </a:solidFill>
                <a:latin typeface="Roboto Mono"/>
                <a:ea typeface="Roboto Mono"/>
                <a:cs typeface="Roboto Mono"/>
                <a:sym typeface="Roboto Mono"/>
              </a:rPr>
            </a:br>
            <a:endParaRPr sz="1600">
              <a:solidFill>
                <a:srgbClr val="188038"/>
              </a:solidFill>
              <a:latin typeface="Roboto Mono"/>
              <a:ea typeface="Roboto Mono"/>
              <a:cs typeface="Roboto Mono"/>
              <a:sym typeface="Roboto Mono"/>
            </a:endParaRPr>
          </a:p>
          <a:p>
            <a:pPr indent="-330200" lvl="0" marL="457200" rtl="0" algn="l">
              <a:lnSpc>
                <a:spcPct val="60000"/>
              </a:lnSpc>
              <a:spcBef>
                <a:spcPts val="600"/>
              </a:spcBef>
              <a:spcAft>
                <a:spcPts val="0"/>
              </a:spcAft>
              <a:buSzPts val="1600"/>
              <a:buChar char="●"/>
            </a:pPr>
            <a:r>
              <a:rPr lang="en-US" sz="1600"/>
              <a:t>Handles class imbalance directly</a:t>
            </a:r>
            <a:br>
              <a:rPr lang="en-US" sz="1600"/>
            </a:br>
            <a:endParaRPr sz="1600"/>
          </a:p>
          <a:p>
            <a:pPr indent="-330200" lvl="0" marL="457200" rtl="0" algn="l">
              <a:lnSpc>
                <a:spcPct val="60000"/>
              </a:lnSpc>
              <a:spcBef>
                <a:spcPts val="600"/>
              </a:spcBef>
              <a:spcAft>
                <a:spcPts val="0"/>
              </a:spcAft>
              <a:buSzPts val="1600"/>
              <a:buChar char="●"/>
            </a:pPr>
            <a:r>
              <a:rPr lang="en-US" sz="1600"/>
              <a:t>Fully optimized with </a:t>
            </a:r>
            <a:r>
              <a:rPr b="1" lang="en-US" sz="1600"/>
              <a:t>GridSearchCV</a:t>
            </a:r>
            <a:r>
              <a:rPr lang="en-US" sz="1600"/>
              <a:t> (F1-macro scoring)</a:t>
            </a:r>
            <a:endParaRPr sz="1600"/>
          </a:p>
          <a:p>
            <a:pPr indent="0" lvl="0" marL="0" rtl="0" algn="l">
              <a:spcBef>
                <a:spcPts val="600"/>
              </a:spcBef>
              <a:spcAft>
                <a:spcPts val="0"/>
              </a:spcAft>
              <a:buNone/>
            </a:pPr>
            <a:r>
              <a:t/>
            </a:r>
            <a:endParaRPr sz="2400">
              <a:solidFill>
                <a:srgbClr val="525053"/>
              </a:solidFill>
            </a:endParaRPr>
          </a:p>
        </p:txBody>
      </p:sp>
      <p:pic>
        <p:nvPicPr>
          <p:cNvPr id="306" name="Google Shape;306;g3a8d0883c3f_0_0"/>
          <p:cNvPicPr preferRelativeResize="0"/>
          <p:nvPr/>
        </p:nvPicPr>
        <p:blipFill>
          <a:blip r:embed="rId3">
            <a:alphaModFix/>
          </a:blip>
          <a:stretch>
            <a:fillRect/>
          </a:stretch>
        </p:blipFill>
        <p:spPr>
          <a:xfrm>
            <a:off x="7570800" y="2768650"/>
            <a:ext cx="4285726" cy="1703450"/>
          </a:xfrm>
          <a:prstGeom prst="rect">
            <a:avLst/>
          </a:prstGeom>
          <a:noFill/>
          <a:ln>
            <a:noFill/>
          </a:ln>
        </p:spPr>
      </p:pic>
      <p:pic>
        <p:nvPicPr>
          <p:cNvPr id="307" name="Google Shape;307;g3a8d0883c3f_0_0"/>
          <p:cNvPicPr preferRelativeResize="0"/>
          <p:nvPr/>
        </p:nvPicPr>
        <p:blipFill>
          <a:blip r:embed="rId4">
            <a:alphaModFix/>
          </a:blip>
          <a:stretch>
            <a:fillRect/>
          </a:stretch>
        </p:blipFill>
        <p:spPr>
          <a:xfrm>
            <a:off x="7570800" y="4672225"/>
            <a:ext cx="4239699" cy="2185775"/>
          </a:xfrm>
          <a:prstGeom prst="rect">
            <a:avLst/>
          </a:prstGeom>
          <a:noFill/>
          <a:ln>
            <a:noFill/>
          </a:ln>
        </p:spPr>
      </p:pic>
      <p:pic>
        <p:nvPicPr>
          <p:cNvPr id="308" name="Google Shape;308;g3a8d0883c3f_0_0"/>
          <p:cNvPicPr preferRelativeResize="0"/>
          <p:nvPr/>
        </p:nvPicPr>
        <p:blipFill>
          <a:blip r:embed="rId5">
            <a:alphaModFix/>
          </a:blip>
          <a:stretch>
            <a:fillRect/>
          </a:stretch>
        </p:blipFill>
        <p:spPr>
          <a:xfrm>
            <a:off x="7143375" y="592450"/>
            <a:ext cx="4759175" cy="2077100"/>
          </a:xfrm>
          <a:prstGeom prst="rect">
            <a:avLst/>
          </a:prstGeom>
          <a:noFill/>
          <a:ln>
            <a:noFill/>
          </a:ln>
        </p:spPr>
      </p:pic>
      <p:pic>
        <p:nvPicPr>
          <p:cNvPr id="309" name="Google Shape;309;g3a8d0883c3f_0_0"/>
          <p:cNvPicPr preferRelativeResize="0"/>
          <p:nvPr/>
        </p:nvPicPr>
        <p:blipFill>
          <a:blip r:embed="rId6">
            <a:alphaModFix/>
          </a:blip>
          <a:stretch>
            <a:fillRect/>
          </a:stretch>
        </p:blipFill>
        <p:spPr>
          <a:xfrm>
            <a:off x="7143375" y="1556375"/>
            <a:ext cx="4759176" cy="1113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3a8d0883c3f_0_4"/>
          <p:cNvSpPr txBox="1"/>
          <p:nvPr/>
        </p:nvSpPr>
        <p:spPr>
          <a:xfrm>
            <a:off x="161275" y="647700"/>
            <a:ext cx="10895400" cy="23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Improving the NLP Model with Hyperparameter Tuning (GridSearchCV)</a:t>
            </a:r>
            <a:endParaRPr sz="2400"/>
          </a:p>
          <a:p>
            <a:pPr indent="0" lvl="0" marL="457200" rtl="0" algn="l">
              <a:lnSpc>
                <a:spcPct val="80000"/>
              </a:lnSpc>
              <a:spcBef>
                <a:spcPts val="0"/>
              </a:spcBef>
              <a:spcAft>
                <a:spcPts val="0"/>
              </a:spcAft>
              <a:buNone/>
            </a:pPr>
            <a:br>
              <a:rPr lang="en-US" sz="1100"/>
            </a:br>
            <a:endParaRPr sz="2400"/>
          </a:p>
        </p:txBody>
      </p:sp>
      <p:sp>
        <p:nvSpPr>
          <p:cNvPr id="316" name="Google Shape;316;g3a8d0883c3f_0_4"/>
          <p:cNvSpPr txBox="1"/>
          <p:nvPr/>
        </p:nvSpPr>
        <p:spPr>
          <a:xfrm>
            <a:off x="227025" y="1391300"/>
            <a:ext cx="4152900" cy="26163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US" sz="1200"/>
              <a:t>What We Tuned</a:t>
            </a:r>
            <a:endParaRPr b="1" sz="1200"/>
          </a:p>
          <a:p>
            <a:pPr indent="0" lvl="0" marL="0" rtl="0" algn="l">
              <a:lnSpc>
                <a:spcPct val="80000"/>
              </a:lnSpc>
              <a:spcBef>
                <a:spcPts val="0"/>
              </a:spcBef>
              <a:spcAft>
                <a:spcPts val="0"/>
              </a:spcAft>
              <a:buNone/>
            </a:pPr>
            <a:r>
              <a:t/>
            </a:r>
            <a:endParaRPr b="1" sz="1200"/>
          </a:p>
          <a:p>
            <a:pPr indent="0" lvl="0" marL="0" rtl="0" algn="l">
              <a:lnSpc>
                <a:spcPct val="80000"/>
              </a:lnSpc>
              <a:spcBef>
                <a:spcPts val="0"/>
              </a:spcBef>
              <a:spcAft>
                <a:spcPts val="0"/>
              </a:spcAft>
              <a:buNone/>
            </a:pPr>
            <a:r>
              <a:rPr b="1" lang="en-US" sz="1200"/>
              <a:t>1. TF-IDF (Text Vectorization) Parameters</a:t>
            </a:r>
            <a:endParaRPr b="1" sz="1200"/>
          </a:p>
          <a:p>
            <a:pPr indent="0" lvl="0" marL="0" rtl="0" algn="l">
              <a:lnSpc>
                <a:spcPct val="80000"/>
              </a:lnSpc>
              <a:spcBef>
                <a:spcPts val="0"/>
              </a:spcBef>
              <a:spcAft>
                <a:spcPts val="0"/>
              </a:spcAft>
              <a:buNone/>
            </a:pPr>
            <a:r>
              <a:t/>
            </a:r>
            <a:endParaRPr b="1" sz="1200"/>
          </a:p>
          <a:p>
            <a:pPr indent="-247650" lvl="0" marL="342900" rtl="0" algn="l">
              <a:lnSpc>
                <a:spcPct val="80000"/>
              </a:lnSpc>
              <a:spcBef>
                <a:spcPts val="0"/>
              </a:spcBef>
              <a:spcAft>
                <a:spcPts val="0"/>
              </a:spcAft>
              <a:buSzPts val="1200"/>
              <a:buChar char="➔"/>
            </a:pPr>
            <a:r>
              <a:rPr b="1" lang="en-US" sz="1200"/>
              <a:t>n-gram range</a:t>
            </a:r>
            <a:r>
              <a:rPr lang="en-US" sz="1200"/>
              <a:t> → capture more context</a:t>
            </a:r>
            <a:br>
              <a:rPr lang="en-US" sz="1200"/>
            </a:br>
            <a:endParaRPr sz="1200"/>
          </a:p>
          <a:p>
            <a:pPr indent="-247650" lvl="1" marL="342900" rtl="0" algn="l">
              <a:lnSpc>
                <a:spcPct val="80000"/>
              </a:lnSpc>
              <a:spcBef>
                <a:spcPts val="0"/>
              </a:spcBef>
              <a:spcAft>
                <a:spcPts val="0"/>
              </a:spcAft>
              <a:buSzPts val="1200"/>
              <a:buChar char="●"/>
            </a:pPr>
            <a:r>
              <a:rPr lang="en-US" sz="1200"/>
              <a:t>(1, 2) = unigrams + bigrams</a:t>
            </a:r>
            <a:br>
              <a:rPr lang="en-US" sz="1200"/>
            </a:br>
            <a:endParaRPr sz="1200"/>
          </a:p>
          <a:p>
            <a:pPr indent="-247650" lvl="1" marL="342900" rtl="0" algn="l">
              <a:lnSpc>
                <a:spcPct val="80000"/>
              </a:lnSpc>
              <a:spcBef>
                <a:spcPts val="0"/>
              </a:spcBef>
              <a:spcAft>
                <a:spcPts val="0"/>
              </a:spcAft>
              <a:buSzPts val="1200"/>
              <a:buChar char="●"/>
            </a:pPr>
            <a:r>
              <a:rPr lang="en-US" sz="1200"/>
              <a:t>(1, 3) = unigrams + bigrams + trigrams</a:t>
            </a:r>
            <a:br>
              <a:rPr lang="en-US" sz="1200"/>
            </a:br>
            <a:endParaRPr sz="1200"/>
          </a:p>
          <a:p>
            <a:pPr indent="-247650" lvl="0" marL="342900" rtl="0" algn="l">
              <a:lnSpc>
                <a:spcPct val="80000"/>
              </a:lnSpc>
              <a:spcBef>
                <a:spcPts val="0"/>
              </a:spcBef>
              <a:spcAft>
                <a:spcPts val="0"/>
              </a:spcAft>
              <a:buSzPts val="1200"/>
              <a:buChar char="➔"/>
            </a:pPr>
            <a:r>
              <a:rPr b="1" lang="en-US" sz="1200"/>
              <a:t>min_df</a:t>
            </a:r>
            <a:r>
              <a:rPr lang="en-US" sz="1200"/>
              <a:t> → remove noisy rare words</a:t>
            </a:r>
            <a:br>
              <a:rPr lang="en-US" sz="1200"/>
            </a:br>
            <a:endParaRPr sz="1200"/>
          </a:p>
          <a:p>
            <a:pPr indent="-247650" lvl="1" marL="342900" rtl="0" algn="l">
              <a:lnSpc>
                <a:spcPct val="80000"/>
              </a:lnSpc>
              <a:spcBef>
                <a:spcPts val="0"/>
              </a:spcBef>
              <a:spcAft>
                <a:spcPts val="0"/>
              </a:spcAft>
              <a:buSzPts val="1200"/>
              <a:buChar char="●"/>
            </a:pPr>
            <a:r>
              <a:rPr lang="en-US" sz="1200"/>
              <a:t>2 vs 5 minimum document frequency</a:t>
            </a:r>
            <a:br>
              <a:rPr lang="en-US" sz="1200"/>
            </a:br>
            <a:endParaRPr sz="1200"/>
          </a:p>
          <a:p>
            <a:pPr indent="-247650" lvl="0" marL="342900" rtl="0" algn="l">
              <a:lnSpc>
                <a:spcPct val="80000"/>
              </a:lnSpc>
              <a:spcBef>
                <a:spcPts val="0"/>
              </a:spcBef>
              <a:spcAft>
                <a:spcPts val="0"/>
              </a:spcAft>
              <a:buSzPts val="1200"/>
              <a:buChar char="➔"/>
            </a:pPr>
            <a:r>
              <a:rPr b="1" lang="en-US" sz="1200"/>
              <a:t>sublinear_tf</a:t>
            </a:r>
            <a:r>
              <a:rPr lang="en-US" sz="1200"/>
              <a:t> → log-scale term frequencies</a:t>
            </a:r>
            <a:br>
              <a:rPr lang="en-US" sz="1200"/>
            </a:br>
            <a:endParaRPr sz="1200"/>
          </a:p>
          <a:p>
            <a:pPr indent="-247650" lvl="1" marL="342900" rtl="0" algn="l">
              <a:lnSpc>
                <a:spcPct val="80000"/>
              </a:lnSpc>
              <a:spcBef>
                <a:spcPts val="0"/>
              </a:spcBef>
              <a:spcAft>
                <a:spcPts val="0"/>
              </a:spcAft>
              <a:buSzPts val="1200"/>
              <a:buChar char="●"/>
            </a:pPr>
            <a:r>
              <a:rPr lang="en-US" sz="1200"/>
              <a:t>Helps reduce bias from very frequent words</a:t>
            </a:r>
            <a:endParaRPr sz="1200"/>
          </a:p>
          <a:p>
            <a:pPr indent="0" lvl="0" marL="914400" rtl="0" algn="l">
              <a:lnSpc>
                <a:spcPct val="50000"/>
              </a:lnSpc>
              <a:spcBef>
                <a:spcPts val="0"/>
              </a:spcBef>
              <a:spcAft>
                <a:spcPts val="0"/>
              </a:spcAft>
              <a:buNone/>
            </a:pPr>
            <a:r>
              <a:t/>
            </a:r>
            <a:endParaRPr sz="1200"/>
          </a:p>
          <a:p>
            <a:pPr indent="0" lvl="0" marL="0" rtl="0" algn="l">
              <a:lnSpc>
                <a:spcPct val="50000"/>
              </a:lnSpc>
              <a:spcBef>
                <a:spcPts val="0"/>
              </a:spcBef>
              <a:spcAft>
                <a:spcPts val="0"/>
              </a:spcAft>
              <a:buNone/>
            </a:pPr>
            <a:r>
              <a:t/>
            </a:r>
            <a:endParaRPr sz="1200"/>
          </a:p>
          <a:p>
            <a:pPr indent="0" lvl="0" marL="0" rtl="0" algn="l">
              <a:lnSpc>
                <a:spcPct val="50000"/>
              </a:lnSpc>
              <a:spcBef>
                <a:spcPts val="0"/>
              </a:spcBef>
              <a:spcAft>
                <a:spcPts val="0"/>
              </a:spcAft>
              <a:buNone/>
            </a:pPr>
            <a:r>
              <a:t/>
            </a:r>
            <a:endParaRPr sz="1200">
              <a:solidFill>
                <a:srgbClr val="525053"/>
              </a:solidFill>
            </a:endParaRPr>
          </a:p>
        </p:txBody>
      </p:sp>
      <p:sp>
        <p:nvSpPr>
          <p:cNvPr id="317" name="Google Shape;317;g3a8d0883c3f_0_4"/>
          <p:cNvSpPr txBox="1"/>
          <p:nvPr/>
        </p:nvSpPr>
        <p:spPr>
          <a:xfrm>
            <a:off x="304675" y="4154225"/>
            <a:ext cx="3835500" cy="2121000"/>
          </a:xfrm>
          <a:prstGeom prst="rect">
            <a:avLst/>
          </a:prstGeom>
          <a:noFill/>
          <a:ln>
            <a:noFill/>
          </a:ln>
        </p:spPr>
        <p:txBody>
          <a:bodyPr anchorCtr="0" anchor="t" bIns="91425" lIns="91425" spcFirstLastPara="1" rIns="91425" wrap="square" tIns="91425">
            <a:noAutofit/>
          </a:bodyPr>
          <a:lstStyle/>
          <a:p>
            <a:pPr indent="-190500" lvl="0" marL="228600" rtl="0" algn="l">
              <a:lnSpc>
                <a:spcPct val="80000"/>
              </a:lnSpc>
              <a:spcBef>
                <a:spcPts val="300"/>
              </a:spcBef>
              <a:spcAft>
                <a:spcPts val="0"/>
              </a:spcAft>
              <a:buSzPts val="1200"/>
              <a:buChar char="➔"/>
            </a:pPr>
            <a:r>
              <a:rPr b="1" lang="en-US" sz="1200"/>
              <a:t>2. Logistic Regression Parameters</a:t>
            </a:r>
            <a:endParaRPr b="1" sz="1200"/>
          </a:p>
          <a:p>
            <a:pPr indent="0" lvl="0" marL="457200" rtl="0" algn="l">
              <a:lnSpc>
                <a:spcPct val="80000"/>
              </a:lnSpc>
              <a:spcBef>
                <a:spcPts val="300"/>
              </a:spcBef>
              <a:spcAft>
                <a:spcPts val="0"/>
              </a:spcAft>
              <a:buNone/>
            </a:pPr>
            <a:r>
              <a:t/>
            </a:r>
            <a:endParaRPr b="1" sz="1200"/>
          </a:p>
          <a:p>
            <a:pPr indent="-190500" lvl="0" marL="228600" rtl="0" algn="l">
              <a:lnSpc>
                <a:spcPct val="80000"/>
              </a:lnSpc>
              <a:spcBef>
                <a:spcPts val="300"/>
              </a:spcBef>
              <a:spcAft>
                <a:spcPts val="0"/>
              </a:spcAft>
              <a:buSzPts val="1200"/>
              <a:buChar char="➔"/>
            </a:pPr>
            <a:r>
              <a:rPr b="1" lang="en-US" sz="1200"/>
              <a:t>C (inverse regularization strength)</a:t>
            </a:r>
            <a:br>
              <a:rPr b="1" lang="en-US" sz="1200"/>
            </a:br>
            <a:endParaRPr b="1" sz="1200"/>
          </a:p>
          <a:p>
            <a:pPr indent="-190500" lvl="1" marL="228600" rtl="0" algn="l">
              <a:lnSpc>
                <a:spcPct val="80000"/>
              </a:lnSpc>
              <a:spcBef>
                <a:spcPts val="300"/>
              </a:spcBef>
              <a:spcAft>
                <a:spcPts val="0"/>
              </a:spcAft>
              <a:buSzPts val="1200"/>
              <a:buChar char="●"/>
            </a:pPr>
            <a:r>
              <a:rPr lang="en-US" sz="1200"/>
              <a:t>Controls model flexibility</a:t>
            </a:r>
            <a:br>
              <a:rPr lang="en-US" sz="1200"/>
            </a:br>
            <a:endParaRPr sz="1200"/>
          </a:p>
          <a:p>
            <a:pPr indent="-190500" lvl="1" marL="228600" rtl="0" algn="l">
              <a:lnSpc>
                <a:spcPct val="80000"/>
              </a:lnSpc>
              <a:spcBef>
                <a:spcPts val="300"/>
              </a:spcBef>
              <a:spcAft>
                <a:spcPts val="0"/>
              </a:spcAft>
              <a:buSzPts val="1200"/>
              <a:buChar char="●"/>
            </a:pPr>
            <a:r>
              <a:rPr lang="en-US" sz="1200"/>
              <a:t>Values examined: </a:t>
            </a:r>
            <a:r>
              <a:rPr b="1" lang="en-US" sz="1200"/>
              <a:t>0.1, 1, 10</a:t>
            </a:r>
            <a:br>
              <a:rPr b="1" lang="en-US" sz="1200"/>
            </a:br>
            <a:endParaRPr b="1" sz="1200"/>
          </a:p>
          <a:p>
            <a:pPr indent="-190500" lvl="1" marL="228600" rtl="0" algn="l">
              <a:lnSpc>
                <a:spcPct val="80000"/>
              </a:lnSpc>
              <a:spcBef>
                <a:spcPts val="300"/>
              </a:spcBef>
              <a:spcAft>
                <a:spcPts val="0"/>
              </a:spcAft>
              <a:buSzPts val="1200"/>
              <a:buChar char="●"/>
            </a:pPr>
            <a:r>
              <a:rPr lang="en-US" sz="1200"/>
              <a:t>GridSearch tested </a:t>
            </a:r>
            <a:r>
              <a:rPr b="1" lang="en-US" sz="1200"/>
              <a:t>every combination</a:t>
            </a:r>
            <a:r>
              <a:rPr lang="en-US" sz="1200"/>
              <a:t> across 3-fold cross-validation, optimizing </a:t>
            </a:r>
            <a:r>
              <a:rPr b="1" lang="en-US" sz="1200"/>
              <a:t>F1-macro</a:t>
            </a:r>
            <a:r>
              <a:rPr lang="en-US" sz="1200"/>
              <a:t> for balanced performance across classes.</a:t>
            </a:r>
            <a:endParaRPr sz="1200"/>
          </a:p>
          <a:p>
            <a:pPr indent="0" lvl="0" marL="0" rtl="0" algn="l">
              <a:lnSpc>
                <a:spcPct val="80000"/>
              </a:lnSpc>
              <a:spcBef>
                <a:spcPts val="300"/>
              </a:spcBef>
              <a:spcAft>
                <a:spcPts val="0"/>
              </a:spcAft>
              <a:buNone/>
            </a:pPr>
            <a:r>
              <a:t/>
            </a:r>
            <a:endParaRPr sz="2400">
              <a:solidFill>
                <a:schemeClr val="dk1"/>
              </a:solidFill>
            </a:endParaRPr>
          </a:p>
          <a:p>
            <a:pPr indent="0" lvl="0" marL="0" rtl="0" algn="l">
              <a:lnSpc>
                <a:spcPct val="80000"/>
              </a:lnSpc>
              <a:spcBef>
                <a:spcPts val="300"/>
              </a:spcBef>
              <a:spcAft>
                <a:spcPts val="300"/>
              </a:spcAft>
              <a:buNone/>
            </a:pPr>
            <a:r>
              <a:t/>
            </a:r>
            <a:endParaRPr sz="2400">
              <a:solidFill>
                <a:srgbClr val="525053"/>
              </a:solidFill>
            </a:endParaRPr>
          </a:p>
        </p:txBody>
      </p:sp>
      <p:pic>
        <p:nvPicPr>
          <p:cNvPr id="318" name="Google Shape;318;g3a8d0883c3f_0_4"/>
          <p:cNvPicPr preferRelativeResize="0"/>
          <p:nvPr/>
        </p:nvPicPr>
        <p:blipFill>
          <a:blip r:embed="rId3">
            <a:alphaModFix/>
          </a:blip>
          <a:stretch>
            <a:fillRect/>
          </a:stretch>
        </p:blipFill>
        <p:spPr>
          <a:xfrm>
            <a:off x="5029200" y="1233800"/>
            <a:ext cx="6340720" cy="1684025"/>
          </a:xfrm>
          <a:prstGeom prst="rect">
            <a:avLst/>
          </a:prstGeom>
          <a:noFill/>
          <a:ln>
            <a:noFill/>
          </a:ln>
        </p:spPr>
      </p:pic>
      <p:sp>
        <p:nvSpPr>
          <p:cNvPr id="319" name="Google Shape;319;g3a8d0883c3f_0_4"/>
          <p:cNvSpPr txBox="1"/>
          <p:nvPr/>
        </p:nvSpPr>
        <p:spPr>
          <a:xfrm>
            <a:off x="4999163" y="2833125"/>
            <a:ext cx="64008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100">
                <a:solidFill>
                  <a:srgbClr val="0000FF"/>
                </a:solidFill>
              </a:rPr>
              <a:t>GridSearchCV will try every possible combination of this list to find the best hyperparemeter </a:t>
            </a:r>
            <a:endParaRPr b="1" i="1" sz="1100">
              <a:solidFill>
                <a:srgbClr val="0000FF"/>
              </a:solidFill>
            </a:endParaRPr>
          </a:p>
        </p:txBody>
      </p:sp>
      <p:pic>
        <p:nvPicPr>
          <p:cNvPr id="320" name="Google Shape;320;g3a8d0883c3f_0_4"/>
          <p:cNvPicPr preferRelativeResize="0"/>
          <p:nvPr/>
        </p:nvPicPr>
        <p:blipFill>
          <a:blip r:embed="rId4">
            <a:alphaModFix/>
          </a:blip>
          <a:stretch>
            <a:fillRect/>
          </a:stretch>
        </p:blipFill>
        <p:spPr>
          <a:xfrm>
            <a:off x="4951538" y="3578700"/>
            <a:ext cx="6496050" cy="1847850"/>
          </a:xfrm>
          <a:prstGeom prst="rect">
            <a:avLst/>
          </a:prstGeom>
          <a:noFill/>
          <a:ln>
            <a:noFill/>
          </a:ln>
        </p:spPr>
      </p:pic>
      <p:sp>
        <p:nvSpPr>
          <p:cNvPr id="321" name="Google Shape;321;g3a8d0883c3f_0_4"/>
          <p:cNvSpPr txBox="1"/>
          <p:nvPr/>
        </p:nvSpPr>
        <p:spPr>
          <a:xfrm>
            <a:off x="6096000" y="5426550"/>
            <a:ext cx="4448700" cy="45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i="1" lang="en-US" sz="1300">
                <a:solidFill>
                  <a:srgbClr val="1155CC"/>
                </a:solidFill>
              </a:rPr>
              <a:t>GridSearch trains 24 × 3 = 72 models under the hood.</a:t>
            </a:r>
            <a:endParaRPr b="1" i="1" sz="2600">
              <a:solidFill>
                <a:srgbClr val="1155CC"/>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g3a8d0883c3f_0_257"/>
          <p:cNvPicPr preferRelativeResize="0"/>
          <p:nvPr/>
        </p:nvPicPr>
        <p:blipFill>
          <a:blip r:embed="rId3">
            <a:alphaModFix/>
          </a:blip>
          <a:stretch>
            <a:fillRect/>
          </a:stretch>
        </p:blipFill>
        <p:spPr>
          <a:xfrm>
            <a:off x="139700" y="743713"/>
            <a:ext cx="3751519" cy="798550"/>
          </a:xfrm>
          <a:prstGeom prst="rect">
            <a:avLst/>
          </a:prstGeom>
          <a:noFill/>
          <a:ln>
            <a:noFill/>
          </a:ln>
        </p:spPr>
      </p:pic>
      <p:sp>
        <p:nvSpPr>
          <p:cNvPr id="328" name="Google Shape;328;g3a8d0883c3f_0_257"/>
          <p:cNvSpPr/>
          <p:nvPr/>
        </p:nvSpPr>
        <p:spPr>
          <a:xfrm rot="5398543">
            <a:off x="5048177" y="1052896"/>
            <a:ext cx="708000" cy="18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pic>
        <p:nvPicPr>
          <p:cNvPr id="329" name="Google Shape;329;g3a8d0883c3f_0_257"/>
          <p:cNvPicPr preferRelativeResize="0"/>
          <p:nvPr/>
        </p:nvPicPr>
        <p:blipFill>
          <a:blip r:embed="rId4">
            <a:alphaModFix/>
          </a:blip>
          <a:stretch>
            <a:fillRect/>
          </a:stretch>
        </p:blipFill>
        <p:spPr>
          <a:xfrm>
            <a:off x="222825" y="3361986"/>
            <a:ext cx="3751524" cy="1235501"/>
          </a:xfrm>
          <a:prstGeom prst="rect">
            <a:avLst/>
          </a:prstGeom>
          <a:noFill/>
          <a:ln>
            <a:noFill/>
          </a:ln>
        </p:spPr>
      </p:pic>
      <p:sp>
        <p:nvSpPr>
          <p:cNvPr id="330" name="Google Shape;330;g3a8d0883c3f_0_257"/>
          <p:cNvSpPr/>
          <p:nvPr/>
        </p:nvSpPr>
        <p:spPr>
          <a:xfrm>
            <a:off x="4246025" y="3805775"/>
            <a:ext cx="899700" cy="216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pic>
        <p:nvPicPr>
          <p:cNvPr id="331" name="Google Shape;331;g3a8d0883c3f_0_257"/>
          <p:cNvPicPr preferRelativeResize="0"/>
          <p:nvPr/>
        </p:nvPicPr>
        <p:blipFill>
          <a:blip r:embed="rId5">
            <a:alphaModFix/>
          </a:blip>
          <a:stretch>
            <a:fillRect/>
          </a:stretch>
        </p:blipFill>
        <p:spPr>
          <a:xfrm>
            <a:off x="2076450" y="1937676"/>
            <a:ext cx="9658350" cy="581025"/>
          </a:xfrm>
          <a:prstGeom prst="rect">
            <a:avLst/>
          </a:prstGeom>
          <a:noFill/>
          <a:ln>
            <a:noFill/>
          </a:ln>
        </p:spPr>
      </p:pic>
      <p:pic>
        <p:nvPicPr>
          <p:cNvPr id="332" name="Google Shape;332;g3a8d0883c3f_0_257"/>
          <p:cNvPicPr preferRelativeResize="0"/>
          <p:nvPr/>
        </p:nvPicPr>
        <p:blipFill>
          <a:blip r:embed="rId6">
            <a:alphaModFix/>
          </a:blip>
          <a:stretch>
            <a:fillRect/>
          </a:stretch>
        </p:blipFill>
        <p:spPr>
          <a:xfrm>
            <a:off x="5492475" y="2985864"/>
            <a:ext cx="5669175" cy="335951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3a786586338_1_0"/>
          <p:cNvSpPr txBox="1"/>
          <p:nvPr>
            <p:ph type="ctrTitle"/>
          </p:nvPr>
        </p:nvSpPr>
        <p:spPr>
          <a:xfrm>
            <a:off x="2461500" y="2210481"/>
            <a:ext cx="7269000" cy="10440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Arial"/>
              <a:buNone/>
            </a:pPr>
            <a:r>
              <a:rPr lang="en-US"/>
              <a:t>Hybrid Model (Numeric + Text)</a:t>
            </a:r>
            <a:endParaRPr/>
          </a:p>
        </p:txBody>
      </p:sp>
      <p:sp>
        <p:nvSpPr>
          <p:cNvPr id="338" name="Google Shape;338;g3a786586338_1_0"/>
          <p:cNvSpPr txBox="1"/>
          <p:nvPr>
            <p:ph idx="10" type="dt"/>
          </p:nvPr>
        </p:nvSpPr>
        <p:spPr>
          <a:xfrm>
            <a:off x="364534" y="516231"/>
            <a:ext cx="1350000" cy="170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October 30, 2025</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3a786586338_1_6"/>
          <p:cNvSpPr txBox="1"/>
          <p:nvPr>
            <p:ph type="title"/>
          </p:nvPr>
        </p:nvSpPr>
        <p:spPr>
          <a:xfrm>
            <a:off x="395825" y="509675"/>
            <a:ext cx="9486900" cy="92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lang="en-US" sz="2840"/>
              <a:t>Hybrid model</a:t>
            </a:r>
            <a:endParaRPr sz="2840"/>
          </a:p>
        </p:txBody>
      </p:sp>
      <p:sp>
        <p:nvSpPr>
          <p:cNvPr id="345" name="Google Shape;345;g3a786586338_1_6"/>
          <p:cNvSpPr txBox="1"/>
          <p:nvPr/>
        </p:nvSpPr>
        <p:spPr>
          <a:xfrm>
            <a:off x="395825" y="1286600"/>
            <a:ext cx="4512300" cy="4894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525053"/>
              </a:buClr>
              <a:buSzPts val="1800"/>
              <a:buChar char="-"/>
            </a:pPr>
            <a:r>
              <a:rPr lang="en-US" sz="1800">
                <a:solidFill>
                  <a:srgbClr val="525053"/>
                </a:solidFill>
              </a:rPr>
              <a:t>Combines structured features (categories, city, name) with unstructured review text.</a:t>
            </a:r>
            <a:endParaRPr sz="1800">
              <a:solidFill>
                <a:srgbClr val="525053"/>
              </a:solidFill>
            </a:endParaRPr>
          </a:p>
          <a:p>
            <a:pPr indent="0" lvl="0" marL="457200" rtl="0" algn="l">
              <a:spcBef>
                <a:spcPts val="0"/>
              </a:spcBef>
              <a:spcAft>
                <a:spcPts val="0"/>
              </a:spcAft>
              <a:buNone/>
            </a:pPr>
            <a:r>
              <a:t/>
            </a:r>
            <a:endParaRPr sz="1800">
              <a:solidFill>
                <a:srgbClr val="525053"/>
              </a:solidFill>
            </a:endParaRPr>
          </a:p>
          <a:p>
            <a:pPr indent="-342900" lvl="0" marL="457200" rtl="0" algn="l">
              <a:spcBef>
                <a:spcPts val="0"/>
              </a:spcBef>
              <a:spcAft>
                <a:spcPts val="0"/>
              </a:spcAft>
              <a:buClr>
                <a:srgbClr val="525053"/>
              </a:buClr>
              <a:buSzPts val="1800"/>
              <a:buChar char="-"/>
            </a:pPr>
            <a:r>
              <a:rPr lang="en-US" sz="1800">
                <a:solidFill>
                  <a:srgbClr val="525053"/>
                </a:solidFill>
              </a:rPr>
              <a:t>Added simple numeric features such </a:t>
            </a:r>
            <a:r>
              <a:rPr lang="en-US" sz="1800">
                <a:solidFill>
                  <a:srgbClr val="525053"/>
                </a:solidFill>
              </a:rPr>
              <a:t>as review</a:t>
            </a:r>
            <a:r>
              <a:rPr lang="en-US" sz="1800">
                <a:solidFill>
                  <a:srgbClr val="525053"/>
                </a:solidFill>
              </a:rPr>
              <a:t> length (chars &amp; words).</a:t>
            </a:r>
            <a:endParaRPr sz="1800">
              <a:solidFill>
                <a:srgbClr val="525053"/>
              </a:solidFill>
            </a:endParaRPr>
          </a:p>
          <a:p>
            <a:pPr indent="0" lvl="0" marL="457200" rtl="0" algn="l">
              <a:spcBef>
                <a:spcPts val="0"/>
              </a:spcBef>
              <a:spcAft>
                <a:spcPts val="0"/>
              </a:spcAft>
              <a:buNone/>
            </a:pPr>
            <a:r>
              <a:t/>
            </a:r>
            <a:endParaRPr sz="1800">
              <a:solidFill>
                <a:srgbClr val="525053"/>
              </a:solidFill>
            </a:endParaRPr>
          </a:p>
          <a:p>
            <a:pPr indent="-342900" lvl="0" marL="457200" rtl="0" algn="l">
              <a:spcBef>
                <a:spcPts val="0"/>
              </a:spcBef>
              <a:spcAft>
                <a:spcPts val="0"/>
              </a:spcAft>
              <a:buClr>
                <a:srgbClr val="525053"/>
              </a:buClr>
              <a:buSzPts val="1800"/>
              <a:buChar char="-"/>
            </a:pPr>
            <a:r>
              <a:rPr lang="en-US" sz="1800">
                <a:solidFill>
                  <a:srgbClr val="525053"/>
                </a:solidFill>
              </a:rPr>
              <a:t>Text transformed using TF-IDF to capture sentiment and key phrases.</a:t>
            </a:r>
            <a:endParaRPr sz="1800">
              <a:solidFill>
                <a:srgbClr val="525053"/>
              </a:solidFill>
            </a:endParaRPr>
          </a:p>
          <a:p>
            <a:pPr indent="0" lvl="0" marL="457200" rtl="0" algn="l">
              <a:spcBef>
                <a:spcPts val="0"/>
              </a:spcBef>
              <a:spcAft>
                <a:spcPts val="0"/>
              </a:spcAft>
              <a:buNone/>
            </a:pPr>
            <a:r>
              <a:t/>
            </a:r>
            <a:endParaRPr sz="1800">
              <a:solidFill>
                <a:srgbClr val="525053"/>
              </a:solidFill>
            </a:endParaRPr>
          </a:p>
          <a:p>
            <a:pPr indent="-342900" lvl="0" marL="457200" rtl="0" algn="l">
              <a:spcBef>
                <a:spcPts val="0"/>
              </a:spcBef>
              <a:spcAft>
                <a:spcPts val="0"/>
              </a:spcAft>
              <a:buClr>
                <a:srgbClr val="525053"/>
              </a:buClr>
              <a:buSzPts val="1800"/>
              <a:buChar char="-"/>
            </a:pPr>
            <a:r>
              <a:rPr lang="en-US" sz="1800">
                <a:solidFill>
                  <a:srgbClr val="525053"/>
                </a:solidFill>
              </a:rPr>
              <a:t>Preprocessing done with ColumnTransformer (OneHot + Scaling + TF-IDF).</a:t>
            </a:r>
            <a:endParaRPr sz="1800">
              <a:solidFill>
                <a:srgbClr val="525053"/>
              </a:solidFill>
            </a:endParaRPr>
          </a:p>
          <a:p>
            <a:pPr indent="0" lvl="0" marL="457200" rtl="0" algn="l">
              <a:spcBef>
                <a:spcPts val="0"/>
              </a:spcBef>
              <a:spcAft>
                <a:spcPts val="0"/>
              </a:spcAft>
              <a:buNone/>
            </a:pPr>
            <a:r>
              <a:t/>
            </a:r>
            <a:endParaRPr sz="1800">
              <a:solidFill>
                <a:srgbClr val="525053"/>
              </a:solidFill>
            </a:endParaRPr>
          </a:p>
          <a:p>
            <a:pPr indent="-342900" lvl="0" marL="457200" rtl="0" algn="l">
              <a:spcBef>
                <a:spcPts val="0"/>
              </a:spcBef>
              <a:spcAft>
                <a:spcPts val="0"/>
              </a:spcAft>
              <a:buClr>
                <a:srgbClr val="525053"/>
              </a:buClr>
              <a:buSzPts val="1800"/>
              <a:buChar char="-"/>
            </a:pPr>
            <a:r>
              <a:rPr lang="en-US" sz="1800">
                <a:solidFill>
                  <a:srgbClr val="525053"/>
                </a:solidFill>
              </a:rPr>
              <a:t>Logistic Regression used to handle class imbalance and mixed feature types.</a:t>
            </a:r>
            <a:endParaRPr sz="1800">
              <a:solidFill>
                <a:srgbClr val="525053"/>
              </a:solidFill>
            </a:endParaRPr>
          </a:p>
        </p:txBody>
      </p:sp>
      <p:pic>
        <p:nvPicPr>
          <p:cNvPr id="346" name="Google Shape;346;g3a786586338_1_6"/>
          <p:cNvPicPr preferRelativeResize="0"/>
          <p:nvPr/>
        </p:nvPicPr>
        <p:blipFill>
          <a:blip r:embed="rId3">
            <a:alphaModFix/>
          </a:blip>
          <a:stretch>
            <a:fillRect/>
          </a:stretch>
        </p:blipFill>
        <p:spPr>
          <a:xfrm>
            <a:off x="5337346" y="4286428"/>
            <a:ext cx="6463850" cy="2194199"/>
          </a:xfrm>
          <a:prstGeom prst="rect">
            <a:avLst/>
          </a:prstGeom>
          <a:noFill/>
          <a:ln>
            <a:noFill/>
          </a:ln>
        </p:spPr>
      </p:pic>
      <p:pic>
        <p:nvPicPr>
          <p:cNvPr id="347" name="Google Shape;347;g3a786586338_1_6"/>
          <p:cNvPicPr preferRelativeResize="0"/>
          <p:nvPr/>
        </p:nvPicPr>
        <p:blipFill>
          <a:blip r:embed="rId4">
            <a:alphaModFix/>
          </a:blip>
          <a:stretch>
            <a:fillRect/>
          </a:stretch>
        </p:blipFill>
        <p:spPr>
          <a:xfrm>
            <a:off x="5425021" y="681553"/>
            <a:ext cx="6376175" cy="34592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39e9ce7b6e5_0_40"/>
          <p:cNvSpPr txBox="1"/>
          <p:nvPr>
            <p:ph type="title"/>
          </p:nvPr>
        </p:nvSpPr>
        <p:spPr>
          <a:xfrm>
            <a:off x="817975" y="497475"/>
            <a:ext cx="9486900" cy="92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rgbClr val="000000"/>
              </a:buClr>
              <a:buSzPts val="990"/>
              <a:buFont typeface="Arial"/>
              <a:buNone/>
            </a:pPr>
            <a:r>
              <a:rPr lang="en-US" sz="2840"/>
              <a:t>BACKGROUND &amp; MOTIVATION</a:t>
            </a:r>
            <a:endParaRPr sz="2840"/>
          </a:p>
        </p:txBody>
      </p:sp>
      <p:sp>
        <p:nvSpPr>
          <p:cNvPr id="193" name="Google Shape;193;g39e9ce7b6e5_0_40"/>
          <p:cNvSpPr txBox="1"/>
          <p:nvPr/>
        </p:nvSpPr>
        <p:spPr>
          <a:xfrm>
            <a:off x="817975" y="1367850"/>
            <a:ext cx="108027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Background: The Online Review Economy</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Yelp hosts 244M+ reviews influencing in consumer transactions annually</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Restaurant ratings directly impact business survival</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Reviews contain rich signals: sentiment, expectations, comparisons</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US" sz="1600">
                <a:solidFill>
                  <a:schemeClr val="dk1"/>
                </a:solidFill>
              </a:rPr>
              <a:t>Business Motivation</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Revenue Impact: +1 star rating = + 5 - 9% revenue increase (Luca, 2016)</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Performance Disparities: In our dataset, restaurants range from 4.6★ to 2.5</a:t>
            </a:r>
            <a:r>
              <a:rPr lang="en-US" sz="1600">
                <a:solidFill>
                  <a:schemeClr val="dk1"/>
                </a:solidFill>
              </a:rPr>
              <a:t>★</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Competitive Intelligence: Understanding what drives ratings enables strategic improvements</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US" sz="1600">
                <a:solidFill>
                  <a:schemeClr val="dk1"/>
                </a:solidFill>
              </a:rPr>
              <a:t>Technical Motivation</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Text vs. Metadata: Which matters more for prediction?</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Hybrid Approach: Can combining both improve accuracy?</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Real-World Application: Philadelphia restaurant market with natural competition</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
        <p:nvSpPr>
          <p:cNvPr id="194" name="Google Shape;194;g39e9ce7b6e5_0_40"/>
          <p:cNvSpPr txBox="1"/>
          <p:nvPr/>
        </p:nvSpPr>
        <p:spPr>
          <a:xfrm>
            <a:off x="861625" y="6465450"/>
            <a:ext cx="974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u="sng">
                <a:solidFill>
                  <a:schemeClr val="hlink"/>
                </a:solidFill>
                <a:hlinkClick r:id="rId3"/>
              </a:rPr>
              <a:t>https://s24.q4cdn.com/521204325/files/doc_downloads/esg/2022/Yelp-Trust-and-Safety-Report-2021.pdf</a:t>
            </a:r>
            <a:endParaRPr sz="900">
              <a:solidFill>
                <a:srgbClr val="525053"/>
              </a:solidFill>
            </a:endParaRPr>
          </a:p>
          <a:p>
            <a:pPr indent="0" lvl="0" marL="0" rtl="0" algn="l">
              <a:spcBef>
                <a:spcPts val="0"/>
              </a:spcBef>
              <a:spcAft>
                <a:spcPts val="0"/>
              </a:spcAft>
              <a:buNone/>
            </a:pPr>
            <a:r>
              <a:rPr lang="en-US" sz="900" u="sng">
                <a:solidFill>
                  <a:schemeClr val="hlink"/>
                </a:solidFill>
                <a:hlinkClick r:id="rId4"/>
              </a:rPr>
              <a:t>https://www.hbs.edu/faculty/Pages/item.aspx?num=41233</a:t>
            </a:r>
            <a:r>
              <a:rPr lang="en-US" sz="900">
                <a:solidFill>
                  <a:srgbClr val="525053"/>
                </a:solidFill>
              </a:rPr>
              <a:t> </a:t>
            </a:r>
            <a:endParaRPr sz="900">
              <a:solidFill>
                <a:srgbClr val="52505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3a79ca8a090_0_14"/>
          <p:cNvSpPr txBox="1"/>
          <p:nvPr>
            <p:ph type="title"/>
          </p:nvPr>
        </p:nvSpPr>
        <p:spPr>
          <a:xfrm>
            <a:off x="395825" y="509675"/>
            <a:ext cx="9486900" cy="92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lang="en-US" sz="2840"/>
              <a:t>Model Performance</a:t>
            </a:r>
            <a:endParaRPr sz="2840"/>
          </a:p>
        </p:txBody>
      </p:sp>
      <p:sp>
        <p:nvSpPr>
          <p:cNvPr id="354" name="Google Shape;354;g3a79ca8a090_0_14"/>
          <p:cNvSpPr txBox="1"/>
          <p:nvPr/>
        </p:nvSpPr>
        <p:spPr>
          <a:xfrm>
            <a:off x="6609850" y="4250400"/>
            <a:ext cx="37347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Strong overall performance with 92–96% across all metrics.</a:t>
            </a:r>
            <a:br>
              <a:rPr lang="en-US"/>
            </a:br>
            <a:endParaRPr/>
          </a:p>
          <a:p>
            <a:pPr indent="-317500" lvl="0" marL="457200" rtl="0" algn="l">
              <a:spcBef>
                <a:spcPts val="0"/>
              </a:spcBef>
              <a:spcAft>
                <a:spcPts val="0"/>
              </a:spcAft>
              <a:buSzPts val="1400"/>
              <a:buChar char="●"/>
            </a:pPr>
            <a:r>
              <a:rPr lang="en-US"/>
              <a:t>Shows the hybrid model is accurate, consistent, and balanced on the dataset.</a:t>
            </a:r>
            <a:endParaRPr/>
          </a:p>
          <a:p>
            <a:pPr indent="0" lvl="0" marL="0" rtl="0" algn="l">
              <a:spcBef>
                <a:spcPts val="0"/>
              </a:spcBef>
              <a:spcAft>
                <a:spcPts val="0"/>
              </a:spcAft>
              <a:buNone/>
            </a:pPr>
            <a:r>
              <a:t/>
            </a:r>
            <a:endParaRPr>
              <a:solidFill>
                <a:schemeClr val="dk1"/>
              </a:solidFill>
            </a:endParaRPr>
          </a:p>
        </p:txBody>
      </p:sp>
      <p:sp>
        <p:nvSpPr>
          <p:cNvPr id="355" name="Google Shape;355;g3a79ca8a090_0_14"/>
          <p:cNvSpPr txBox="1"/>
          <p:nvPr/>
        </p:nvSpPr>
        <p:spPr>
          <a:xfrm>
            <a:off x="1385425" y="4229100"/>
            <a:ext cx="3860100" cy="2442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Char char="●"/>
            </a:pPr>
            <a:r>
              <a:rPr lang="en-US"/>
              <a:t>Accuracy: </a:t>
            </a:r>
            <a:r>
              <a:rPr b="1" lang="en-US"/>
              <a:t>92.4%</a:t>
            </a:r>
            <a:endParaRPr b="1"/>
          </a:p>
          <a:p>
            <a:pPr indent="-317500" lvl="0" marL="457200" rtl="0" algn="l">
              <a:lnSpc>
                <a:spcPct val="115000"/>
              </a:lnSpc>
              <a:spcBef>
                <a:spcPts val="0"/>
              </a:spcBef>
              <a:spcAft>
                <a:spcPts val="0"/>
              </a:spcAft>
              <a:buSzPts val="1400"/>
              <a:buChar char="●"/>
            </a:pPr>
            <a:r>
              <a:rPr lang="en-US"/>
              <a:t>Precision: </a:t>
            </a:r>
            <a:r>
              <a:rPr b="1" lang="en-US"/>
              <a:t>95.6%</a:t>
            </a:r>
            <a:endParaRPr b="1"/>
          </a:p>
          <a:p>
            <a:pPr indent="-317500" lvl="0" marL="457200" rtl="0" algn="l">
              <a:lnSpc>
                <a:spcPct val="115000"/>
              </a:lnSpc>
              <a:spcBef>
                <a:spcPts val="0"/>
              </a:spcBef>
              <a:spcAft>
                <a:spcPts val="0"/>
              </a:spcAft>
              <a:buSzPts val="1400"/>
              <a:buChar char="●"/>
            </a:pPr>
            <a:r>
              <a:rPr lang="en-US"/>
              <a:t>Recall: </a:t>
            </a:r>
            <a:r>
              <a:rPr b="1" lang="en-US"/>
              <a:t>95.9%</a:t>
            </a:r>
            <a:endParaRPr b="1"/>
          </a:p>
          <a:p>
            <a:pPr indent="-317500" lvl="0" marL="457200" rtl="0" algn="l">
              <a:lnSpc>
                <a:spcPct val="115000"/>
              </a:lnSpc>
              <a:spcBef>
                <a:spcPts val="0"/>
              </a:spcBef>
              <a:spcAft>
                <a:spcPts val="0"/>
              </a:spcAft>
              <a:buSzPts val="1400"/>
              <a:buChar char="●"/>
            </a:pPr>
            <a:r>
              <a:rPr lang="en-US"/>
              <a:t>F1 Score: </a:t>
            </a:r>
            <a:r>
              <a:rPr b="1" lang="en-US"/>
              <a:t>95.8%</a:t>
            </a:r>
            <a:endParaRPr b="1"/>
          </a:p>
          <a:p>
            <a:pPr indent="-317500" lvl="0" marL="457200" rtl="0" algn="l">
              <a:lnSpc>
                <a:spcPct val="115000"/>
              </a:lnSpc>
              <a:spcBef>
                <a:spcPts val="0"/>
              </a:spcBef>
              <a:spcAft>
                <a:spcPts val="0"/>
              </a:spcAft>
              <a:buSzPts val="1400"/>
              <a:buChar char="●"/>
            </a:pPr>
            <a:r>
              <a:rPr lang="en-US"/>
              <a:t>Hybrid model improves prediction by using both numeric and text features.</a:t>
            </a:r>
            <a:endParaRPr/>
          </a:p>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a:solidFill>
                <a:schemeClr val="dk1"/>
              </a:solidFill>
            </a:endParaRPr>
          </a:p>
        </p:txBody>
      </p:sp>
      <p:pic>
        <p:nvPicPr>
          <p:cNvPr id="356" name="Google Shape;356;g3a79ca8a090_0_14"/>
          <p:cNvPicPr preferRelativeResize="0"/>
          <p:nvPr/>
        </p:nvPicPr>
        <p:blipFill rotWithShape="1">
          <a:blip r:embed="rId3">
            <a:alphaModFix/>
          </a:blip>
          <a:srcRect b="0" l="0" r="6402" t="0"/>
          <a:stretch/>
        </p:blipFill>
        <p:spPr>
          <a:xfrm>
            <a:off x="1591875" y="1702650"/>
            <a:ext cx="3860036" cy="2341476"/>
          </a:xfrm>
          <a:prstGeom prst="rect">
            <a:avLst/>
          </a:prstGeom>
          <a:noFill/>
          <a:ln>
            <a:noFill/>
          </a:ln>
        </p:spPr>
      </p:pic>
      <p:pic>
        <p:nvPicPr>
          <p:cNvPr id="357" name="Google Shape;357;g3a79ca8a090_0_14"/>
          <p:cNvPicPr preferRelativeResize="0"/>
          <p:nvPr/>
        </p:nvPicPr>
        <p:blipFill rotWithShape="1">
          <a:blip r:embed="rId4">
            <a:alphaModFix/>
          </a:blip>
          <a:srcRect b="0" l="3651" r="0" t="0"/>
          <a:stretch/>
        </p:blipFill>
        <p:spPr>
          <a:xfrm>
            <a:off x="6609847" y="1583175"/>
            <a:ext cx="3973625" cy="2318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3ac80a0ec8e_1_0"/>
          <p:cNvSpPr txBox="1"/>
          <p:nvPr>
            <p:ph type="title"/>
          </p:nvPr>
        </p:nvSpPr>
        <p:spPr>
          <a:xfrm>
            <a:off x="395825" y="509675"/>
            <a:ext cx="9486900" cy="92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lang="en-US" sz="2840"/>
              <a:t>Model Performance</a:t>
            </a:r>
            <a:endParaRPr sz="2840"/>
          </a:p>
        </p:txBody>
      </p:sp>
      <p:sp>
        <p:nvSpPr>
          <p:cNvPr id="364" name="Google Shape;364;g3ac80a0ec8e_1_0"/>
          <p:cNvSpPr txBox="1"/>
          <p:nvPr/>
        </p:nvSpPr>
        <p:spPr>
          <a:xfrm>
            <a:off x="282150" y="4334325"/>
            <a:ext cx="32508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The model correctly predicts most high (813) and several low (67) reviews.</a:t>
            </a:r>
            <a:br>
              <a:rPr lang="en-US"/>
            </a:br>
            <a:endParaRPr/>
          </a:p>
          <a:p>
            <a:pPr indent="-317500" lvl="0" marL="457200" rtl="0" algn="l">
              <a:spcBef>
                <a:spcPts val="0"/>
              </a:spcBef>
              <a:spcAft>
                <a:spcPts val="0"/>
              </a:spcAft>
              <a:buSzPts val="1400"/>
              <a:buChar char="●"/>
            </a:pPr>
            <a:r>
              <a:rPr lang="en-US"/>
              <a:t>Mistakes occur mainly on neutral reviews like “ok” or “average.”</a:t>
            </a:r>
            <a:endParaRPr>
              <a:solidFill>
                <a:srgbClr val="525053"/>
              </a:solidFill>
            </a:endParaRPr>
          </a:p>
        </p:txBody>
      </p:sp>
      <p:sp>
        <p:nvSpPr>
          <p:cNvPr id="365" name="Google Shape;365;g3ac80a0ec8e_1_0"/>
          <p:cNvSpPr txBox="1"/>
          <p:nvPr/>
        </p:nvSpPr>
        <p:spPr>
          <a:xfrm>
            <a:off x="8052500" y="4334325"/>
            <a:ext cx="37347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Strong overall performance with 92–96% across all metrics.</a:t>
            </a:r>
            <a:br>
              <a:rPr lang="en-US"/>
            </a:br>
            <a:endParaRPr/>
          </a:p>
          <a:p>
            <a:pPr indent="-317500" lvl="0" marL="457200" rtl="0" algn="l">
              <a:spcBef>
                <a:spcPts val="0"/>
              </a:spcBef>
              <a:spcAft>
                <a:spcPts val="0"/>
              </a:spcAft>
              <a:buSzPts val="1400"/>
              <a:buChar char="●"/>
            </a:pPr>
            <a:r>
              <a:rPr lang="en-US"/>
              <a:t>Shows the hybrid model is accurate, consistent, and balanced on the dataset.</a:t>
            </a:r>
            <a:endParaRPr/>
          </a:p>
          <a:p>
            <a:pPr indent="0" lvl="0" marL="0" rtl="0" algn="l">
              <a:spcBef>
                <a:spcPts val="0"/>
              </a:spcBef>
              <a:spcAft>
                <a:spcPts val="0"/>
              </a:spcAft>
              <a:buNone/>
            </a:pPr>
            <a:r>
              <a:t/>
            </a:r>
            <a:endParaRPr>
              <a:solidFill>
                <a:schemeClr val="dk1"/>
              </a:solidFill>
            </a:endParaRPr>
          </a:p>
        </p:txBody>
      </p:sp>
      <p:sp>
        <p:nvSpPr>
          <p:cNvPr id="366" name="Google Shape;366;g3ac80a0ec8e_1_0"/>
          <p:cNvSpPr txBox="1"/>
          <p:nvPr/>
        </p:nvSpPr>
        <p:spPr>
          <a:xfrm>
            <a:off x="3830850" y="4334325"/>
            <a:ext cx="3860100" cy="2442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Char char="●"/>
            </a:pPr>
            <a:r>
              <a:rPr lang="en-US"/>
              <a:t>Accuracy: </a:t>
            </a:r>
            <a:r>
              <a:rPr b="1" lang="en-US"/>
              <a:t>92.4%</a:t>
            </a:r>
            <a:endParaRPr b="1"/>
          </a:p>
          <a:p>
            <a:pPr indent="-317500" lvl="0" marL="457200" rtl="0" algn="l">
              <a:lnSpc>
                <a:spcPct val="115000"/>
              </a:lnSpc>
              <a:spcBef>
                <a:spcPts val="0"/>
              </a:spcBef>
              <a:spcAft>
                <a:spcPts val="0"/>
              </a:spcAft>
              <a:buSzPts val="1400"/>
              <a:buChar char="●"/>
            </a:pPr>
            <a:r>
              <a:rPr lang="en-US"/>
              <a:t>Precision: </a:t>
            </a:r>
            <a:r>
              <a:rPr b="1" lang="en-US"/>
              <a:t>95.6%</a:t>
            </a:r>
            <a:endParaRPr b="1"/>
          </a:p>
          <a:p>
            <a:pPr indent="-317500" lvl="0" marL="457200" rtl="0" algn="l">
              <a:lnSpc>
                <a:spcPct val="115000"/>
              </a:lnSpc>
              <a:spcBef>
                <a:spcPts val="0"/>
              </a:spcBef>
              <a:spcAft>
                <a:spcPts val="0"/>
              </a:spcAft>
              <a:buSzPts val="1400"/>
              <a:buChar char="●"/>
            </a:pPr>
            <a:r>
              <a:rPr lang="en-US"/>
              <a:t>Recall: </a:t>
            </a:r>
            <a:r>
              <a:rPr b="1" lang="en-US"/>
              <a:t>95.9%</a:t>
            </a:r>
            <a:endParaRPr b="1"/>
          </a:p>
          <a:p>
            <a:pPr indent="-317500" lvl="0" marL="457200" rtl="0" algn="l">
              <a:lnSpc>
                <a:spcPct val="115000"/>
              </a:lnSpc>
              <a:spcBef>
                <a:spcPts val="0"/>
              </a:spcBef>
              <a:spcAft>
                <a:spcPts val="0"/>
              </a:spcAft>
              <a:buSzPts val="1400"/>
              <a:buChar char="●"/>
            </a:pPr>
            <a:r>
              <a:rPr lang="en-US"/>
              <a:t>F1 Score: </a:t>
            </a:r>
            <a:r>
              <a:rPr b="1" lang="en-US"/>
              <a:t>95.8%</a:t>
            </a:r>
            <a:endParaRPr b="1"/>
          </a:p>
          <a:p>
            <a:pPr indent="-317500" lvl="0" marL="457200" rtl="0" algn="l">
              <a:lnSpc>
                <a:spcPct val="115000"/>
              </a:lnSpc>
              <a:spcBef>
                <a:spcPts val="0"/>
              </a:spcBef>
              <a:spcAft>
                <a:spcPts val="0"/>
              </a:spcAft>
              <a:buSzPts val="1400"/>
              <a:buChar char="●"/>
            </a:pPr>
            <a:r>
              <a:rPr lang="en-US"/>
              <a:t>Hybrid model improves prediction by using both numeric and text features.</a:t>
            </a:r>
            <a:endParaRPr/>
          </a:p>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a:solidFill>
                <a:schemeClr val="dk1"/>
              </a:solidFill>
            </a:endParaRPr>
          </a:p>
        </p:txBody>
      </p:sp>
      <p:pic>
        <p:nvPicPr>
          <p:cNvPr id="367" name="Google Shape;367;g3ac80a0ec8e_1_0"/>
          <p:cNvPicPr preferRelativeResize="0"/>
          <p:nvPr/>
        </p:nvPicPr>
        <p:blipFill rotWithShape="1">
          <a:blip r:embed="rId3">
            <a:alphaModFix/>
          </a:blip>
          <a:srcRect b="0" l="0" r="6402" t="0"/>
          <a:stretch/>
        </p:blipFill>
        <p:spPr>
          <a:xfrm>
            <a:off x="3984525" y="1781825"/>
            <a:ext cx="3860036" cy="2341476"/>
          </a:xfrm>
          <a:prstGeom prst="rect">
            <a:avLst/>
          </a:prstGeom>
          <a:noFill/>
          <a:ln>
            <a:noFill/>
          </a:ln>
        </p:spPr>
      </p:pic>
      <p:pic>
        <p:nvPicPr>
          <p:cNvPr id="368" name="Google Shape;368;g3ac80a0ec8e_1_0"/>
          <p:cNvPicPr preferRelativeResize="0"/>
          <p:nvPr/>
        </p:nvPicPr>
        <p:blipFill rotWithShape="1">
          <a:blip r:embed="rId4">
            <a:alphaModFix/>
          </a:blip>
          <a:srcRect b="0" l="0" r="0" t="0"/>
          <a:stretch/>
        </p:blipFill>
        <p:spPr>
          <a:xfrm>
            <a:off x="282150" y="1280600"/>
            <a:ext cx="3628802" cy="2903026"/>
          </a:xfrm>
          <a:prstGeom prst="rect">
            <a:avLst/>
          </a:prstGeom>
          <a:noFill/>
          <a:ln>
            <a:noFill/>
          </a:ln>
        </p:spPr>
      </p:pic>
      <p:pic>
        <p:nvPicPr>
          <p:cNvPr id="369" name="Google Shape;369;g3ac80a0ec8e_1_0"/>
          <p:cNvPicPr preferRelativeResize="0"/>
          <p:nvPr/>
        </p:nvPicPr>
        <p:blipFill rotWithShape="1">
          <a:blip r:embed="rId5">
            <a:alphaModFix/>
          </a:blip>
          <a:srcRect b="0" l="3651" r="0" t="0"/>
          <a:stretch/>
        </p:blipFill>
        <p:spPr>
          <a:xfrm>
            <a:off x="8052497" y="1820675"/>
            <a:ext cx="3973625" cy="2318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3a79ca8a090_0_68"/>
          <p:cNvSpPr txBox="1"/>
          <p:nvPr>
            <p:ph type="title"/>
          </p:nvPr>
        </p:nvSpPr>
        <p:spPr>
          <a:xfrm>
            <a:off x="395825" y="588500"/>
            <a:ext cx="9486900" cy="92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lang="en-US" sz="2840"/>
              <a:t>What Causes Negative Reviews</a:t>
            </a:r>
            <a:endParaRPr sz="2840"/>
          </a:p>
        </p:txBody>
      </p:sp>
      <p:sp>
        <p:nvSpPr>
          <p:cNvPr id="376" name="Google Shape;376;g3a79ca8a090_0_68"/>
          <p:cNvSpPr txBox="1"/>
          <p:nvPr/>
        </p:nvSpPr>
        <p:spPr>
          <a:xfrm>
            <a:off x="308225" y="1416900"/>
            <a:ext cx="5703600" cy="4494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Negative reviews commonly use soft negative language such as “ok,” “average,” “bland,” “overrated,” and “disappointing.”</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These words indicate mild dissatisfaction or unmet expectations rather than extreme criticism.</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Positive reviews use strong sentiment words like “amazing,” “delicious,” “perfect,” “worth,” and “great.”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These words reflect high satisfaction and strong recommendations.</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US"/>
              <a:t>Comparing both charts:</a:t>
            </a:r>
            <a:endParaRPr b="1"/>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Negative words = Not satisfied </a:t>
            </a:r>
            <a:r>
              <a:rPr lang="en-US"/>
              <a:t>experiences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Positive words = Enthusiastic, emotionally strong reviews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This demonstrates that the hybrid model effectively identifies language differences that separate low vs. high ratings.</a:t>
            </a:r>
            <a:endParaRPr/>
          </a:p>
        </p:txBody>
      </p:sp>
      <p:pic>
        <p:nvPicPr>
          <p:cNvPr id="377" name="Google Shape;377;g3a79ca8a090_0_68"/>
          <p:cNvPicPr preferRelativeResize="0"/>
          <p:nvPr/>
        </p:nvPicPr>
        <p:blipFill rotWithShape="1">
          <a:blip r:embed="rId3">
            <a:alphaModFix/>
          </a:blip>
          <a:srcRect b="2206" l="3967" r="15053" t="2264"/>
          <a:stretch/>
        </p:blipFill>
        <p:spPr>
          <a:xfrm>
            <a:off x="7298125" y="532300"/>
            <a:ext cx="4332150" cy="3234100"/>
          </a:xfrm>
          <a:prstGeom prst="rect">
            <a:avLst/>
          </a:prstGeom>
          <a:noFill/>
          <a:ln>
            <a:noFill/>
          </a:ln>
        </p:spPr>
      </p:pic>
      <p:pic>
        <p:nvPicPr>
          <p:cNvPr id="378" name="Google Shape;378;g3a79ca8a090_0_68"/>
          <p:cNvPicPr preferRelativeResize="0"/>
          <p:nvPr/>
        </p:nvPicPr>
        <p:blipFill rotWithShape="1">
          <a:blip r:embed="rId4">
            <a:alphaModFix/>
          </a:blip>
          <a:srcRect b="5767" l="2972" r="13534" t="0"/>
          <a:stretch/>
        </p:blipFill>
        <p:spPr>
          <a:xfrm>
            <a:off x="7456350" y="3623800"/>
            <a:ext cx="4278451" cy="3289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3ac80a0ec8e_1_19"/>
          <p:cNvSpPr txBox="1"/>
          <p:nvPr>
            <p:ph type="title"/>
          </p:nvPr>
        </p:nvSpPr>
        <p:spPr>
          <a:xfrm>
            <a:off x="1790700" y="1143000"/>
            <a:ext cx="9486900" cy="92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Take Away</a:t>
            </a:r>
            <a:endParaRPr/>
          </a:p>
        </p:txBody>
      </p:sp>
      <p:sp>
        <p:nvSpPr>
          <p:cNvPr id="385" name="Google Shape;385;g3ac80a0ec8e_1_19"/>
          <p:cNvSpPr txBox="1"/>
          <p:nvPr>
            <p:ph idx="1" type="body"/>
          </p:nvPr>
        </p:nvSpPr>
        <p:spPr>
          <a:xfrm>
            <a:off x="1790700" y="2242687"/>
            <a:ext cx="9486900" cy="3700800"/>
          </a:xfrm>
          <a:prstGeom prst="rect">
            <a:avLst/>
          </a:prstGeom>
        </p:spPr>
        <p:txBody>
          <a:bodyPr anchorCtr="0" anchor="t" bIns="45700" lIns="91425" spcFirstLastPara="1" rIns="91425" wrap="square" tIns="45700">
            <a:normAutofit/>
          </a:bodyPr>
          <a:lstStyle/>
          <a:p>
            <a:pPr indent="0" lvl="0" marL="0" rtl="0" algn="l">
              <a:spcBef>
                <a:spcPts val="8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9" name="Shape 389"/>
        <p:cNvGrpSpPr/>
        <p:nvPr/>
      </p:nvGrpSpPr>
      <p:grpSpPr>
        <a:xfrm>
          <a:off x="0" y="0"/>
          <a:ext cx="0" cy="0"/>
          <a:chOff x="0" y="0"/>
          <a:chExt cx="0" cy="0"/>
        </a:xfrm>
      </p:grpSpPr>
      <p:sp>
        <p:nvSpPr>
          <p:cNvPr id="390" name="Google Shape;390;p17"/>
          <p:cNvSpPr txBox="1"/>
          <p:nvPr>
            <p:ph idx="10" type="dt"/>
          </p:nvPr>
        </p:nvSpPr>
        <p:spPr>
          <a:xfrm>
            <a:off x="364534" y="516231"/>
            <a:ext cx="1349966" cy="17033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October 30, 2025</a:t>
            </a:r>
            <a:endParaRPr/>
          </a:p>
        </p:txBody>
      </p:sp>
      <p:sp>
        <p:nvSpPr>
          <p:cNvPr id="391" name="Google Shape;391;p17"/>
          <p:cNvSpPr txBox="1"/>
          <p:nvPr/>
        </p:nvSpPr>
        <p:spPr>
          <a:xfrm>
            <a:off x="291075" y="775213"/>
            <a:ext cx="11307300" cy="20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400">
                <a:solidFill>
                  <a:schemeClr val="lt2"/>
                </a:solidFill>
              </a:rPr>
              <a:t>Thank You!</a:t>
            </a:r>
            <a:endParaRPr b="1" sz="5400">
              <a:solidFill>
                <a:schemeClr val="lt2"/>
              </a:solidFill>
            </a:endParaRPr>
          </a:p>
          <a:p>
            <a:pPr indent="0" lvl="0" marL="0" rtl="0" algn="l">
              <a:spcBef>
                <a:spcPts val="0"/>
              </a:spcBef>
              <a:spcAft>
                <a:spcPts val="0"/>
              </a:spcAft>
              <a:buNone/>
            </a:pPr>
            <a:r>
              <a:rPr b="1" lang="en-US" sz="5400">
                <a:solidFill>
                  <a:schemeClr val="lt2"/>
                </a:solidFill>
              </a:rPr>
              <a:t>GO GREEN</a:t>
            </a:r>
            <a:endParaRPr b="1" sz="5400">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3ab8337d22c_0_0"/>
          <p:cNvSpPr txBox="1"/>
          <p:nvPr>
            <p:ph type="title"/>
          </p:nvPr>
        </p:nvSpPr>
        <p:spPr>
          <a:xfrm>
            <a:off x="914400" y="770175"/>
            <a:ext cx="9486900" cy="92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40"/>
              <a:t>RESEARCH QUESTIONS</a:t>
            </a:r>
            <a:endParaRPr sz="2840"/>
          </a:p>
        </p:txBody>
      </p:sp>
      <p:sp>
        <p:nvSpPr>
          <p:cNvPr id="201" name="Google Shape;201;g3ab8337d22c_0_0"/>
          <p:cNvSpPr txBox="1"/>
          <p:nvPr/>
        </p:nvSpPr>
        <p:spPr>
          <a:xfrm>
            <a:off x="949625" y="1894150"/>
            <a:ext cx="86211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Primary Research Question:</a:t>
            </a:r>
            <a:endParaRPr sz="1800">
              <a:solidFill>
                <a:schemeClr val="dk1"/>
              </a:solidFill>
            </a:endParaRPr>
          </a:p>
          <a:p>
            <a:pPr indent="0" lvl="0" marL="0" rtl="0" algn="l">
              <a:spcBef>
                <a:spcPts val="0"/>
              </a:spcBef>
              <a:spcAft>
                <a:spcPts val="0"/>
              </a:spcAft>
              <a:buNone/>
            </a:pPr>
            <a:r>
              <a:rPr b="1" lang="en-US" sz="1800">
                <a:solidFill>
                  <a:schemeClr val="dk1"/>
                </a:solidFill>
              </a:rPr>
              <a:t>Can we improve restaurant rating prediction by combining structured metadata with unstructured review text?</a:t>
            </a:r>
            <a:endParaRPr b="1"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Specific Questions:</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How well can structured features alone (categories, location) predict ratings?</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Does review text provide stronger predictive signals than metadata?</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Does a hybrid model (metadata + text) outperform single-source models?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
        <p:nvSpPr>
          <p:cNvPr id="202" name="Google Shape;202;g3ab8337d22c_0_0"/>
          <p:cNvSpPr txBox="1"/>
          <p:nvPr/>
        </p:nvSpPr>
        <p:spPr>
          <a:xfrm>
            <a:off x="844050" y="6386350"/>
            <a:ext cx="9887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525053"/>
                </a:solidFill>
              </a:rPr>
              <a:t>Reference: https://business.yelp.com/data/resources/open-dataset/</a:t>
            </a:r>
            <a:endParaRPr sz="800">
              <a:solidFill>
                <a:srgbClr val="52505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3ab8337d22c_0_10"/>
          <p:cNvSpPr txBox="1"/>
          <p:nvPr>
            <p:ph type="title"/>
          </p:nvPr>
        </p:nvSpPr>
        <p:spPr>
          <a:xfrm>
            <a:off x="712300" y="524550"/>
            <a:ext cx="9486900" cy="92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lang="en-US" sz="2840"/>
              <a:t>DATA COLLECTION &amp; FILTERING STRATEGY</a:t>
            </a:r>
            <a:endParaRPr sz="2840"/>
          </a:p>
        </p:txBody>
      </p:sp>
      <p:sp>
        <p:nvSpPr>
          <p:cNvPr id="209" name="Google Shape;209;g3ab8337d22c_0_10"/>
          <p:cNvSpPr txBox="1"/>
          <p:nvPr/>
        </p:nvSpPr>
        <p:spPr>
          <a:xfrm>
            <a:off x="844050" y="3562800"/>
            <a:ext cx="50316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525053"/>
                </a:solidFill>
              </a:rPr>
              <a:t>Multi-Stage Filtering Process:</a:t>
            </a:r>
            <a:endParaRPr sz="1600">
              <a:solidFill>
                <a:srgbClr val="525053"/>
              </a:solidFill>
            </a:endParaRPr>
          </a:p>
          <a:p>
            <a:pPr indent="0" lvl="0" marL="0" rtl="0" algn="l">
              <a:spcBef>
                <a:spcPts val="0"/>
              </a:spcBef>
              <a:spcAft>
                <a:spcPts val="0"/>
              </a:spcAft>
              <a:buNone/>
            </a:pPr>
            <a:r>
              <a:t/>
            </a:r>
            <a:endParaRPr sz="1600">
              <a:solidFill>
                <a:srgbClr val="525053"/>
              </a:solidFill>
            </a:endParaRPr>
          </a:p>
          <a:p>
            <a:pPr indent="0" lvl="0" marL="0" rtl="0" algn="l">
              <a:spcBef>
                <a:spcPts val="0"/>
              </a:spcBef>
              <a:spcAft>
                <a:spcPts val="0"/>
              </a:spcAft>
              <a:buNone/>
            </a:pPr>
            <a:r>
              <a:rPr lang="en-US" sz="1600">
                <a:solidFill>
                  <a:srgbClr val="525053"/>
                </a:solidFill>
              </a:rPr>
              <a:t>Stage 1: Initial Dataset</a:t>
            </a:r>
            <a:endParaRPr sz="1600">
              <a:solidFill>
                <a:srgbClr val="525053"/>
              </a:solidFill>
            </a:endParaRPr>
          </a:p>
          <a:p>
            <a:pPr indent="0" lvl="0" marL="0" rtl="0" algn="l">
              <a:spcBef>
                <a:spcPts val="0"/>
              </a:spcBef>
              <a:spcAft>
                <a:spcPts val="0"/>
              </a:spcAft>
              <a:buNone/>
            </a:pPr>
            <a:r>
              <a:rPr lang="en-US" sz="1600">
                <a:solidFill>
                  <a:srgbClr val="525053"/>
                </a:solidFill>
              </a:rPr>
              <a:t>→ 150,346 total businesses</a:t>
            </a:r>
            <a:endParaRPr sz="1600">
              <a:solidFill>
                <a:srgbClr val="525053"/>
              </a:solidFill>
            </a:endParaRPr>
          </a:p>
          <a:p>
            <a:pPr indent="0" lvl="0" marL="0" rtl="0" algn="l">
              <a:spcBef>
                <a:spcPts val="0"/>
              </a:spcBef>
              <a:spcAft>
                <a:spcPts val="0"/>
              </a:spcAft>
              <a:buNone/>
            </a:pPr>
            <a:r>
              <a:rPr lang="en-US" sz="1600">
                <a:solidFill>
                  <a:srgbClr val="525053"/>
                </a:solidFill>
              </a:rPr>
              <a:t>→ 6.99 million reviews across all categories</a:t>
            </a:r>
            <a:endParaRPr sz="1600">
              <a:solidFill>
                <a:srgbClr val="525053"/>
              </a:solidFill>
            </a:endParaRPr>
          </a:p>
          <a:p>
            <a:pPr indent="0" lvl="0" marL="0" rtl="0" algn="l">
              <a:spcBef>
                <a:spcPts val="0"/>
              </a:spcBef>
              <a:spcAft>
                <a:spcPts val="0"/>
              </a:spcAft>
              <a:buNone/>
            </a:pPr>
            <a:r>
              <a:t/>
            </a:r>
            <a:endParaRPr sz="1600">
              <a:solidFill>
                <a:srgbClr val="525053"/>
              </a:solidFill>
            </a:endParaRPr>
          </a:p>
          <a:p>
            <a:pPr indent="0" lvl="0" marL="0" rtl="0" algn="l">
              <a:spcBef>
                <a:spcPts val="0"/>
              </a:spcBef>
              <a:spcAft>
                <a:spcPts val="0"/>
              </a:spcAft>
              <a:buNone/>
            </a:pPr>
            <a:r>
              <a:rPr lang="en-US" sz="1600">
                <a:solidFill>
                  <a:srgbClr val="525053"/>
                </a:solidFill>
              </a:rPr>
              <a:t>Stage 2: Category Filtering  </a:t>
            </a:r>
            <a:endParaRPr sz="1600">
              <a:solidFill>
                <a:srgbClr val="525053"/>
              </a:solidFill>
            </a:endParaRPr>
          </a:p>
          <a:p>
            <a:pPr indent="0" lvl="0" marL="0" rtl="0" algn="l">
              <a:spcBef>
                <a:spcPts val="0"/>
              </a:spcBef>
              <a:spcAft>
                <a:spcPts val="0"/>
              </a:spcAft>
              <a:buNone/>
            </a:pPr>
            <a:r>
              <a:rPr lang="en-US" sz="1600">
                <a:solidFill>
                  <a:srgbClr val="525053"/>
                </a:solidFill>
              </a:rPr>
              <a:t>→ Filtered for "Restaurants" keyword</a:t>
            </a:r>
            <a:endParaRPr sz="1600">
              <a:solidFill>
                <a:srgbClr val="525053"/>
              </a:solidFill>
            </a:endParaRPr>
          </a:p>
          <a:p>
            <a:pPr indent="0" lvl="0" marL="0" rtl="0" algn="l">
              <a:spcBef>
                <a:spcPts val="0"/>
              </a:spcBef>
              <a:spcAft>
                <a:spcPts val="0"/>
              </a:spcAft>
              <a:buNone/>
            </a:pPr>
            <a:r>
              <a:rPr lang="en-US" sz="1600">
                <a:solidFill>
                  <a:srgbClr val="525053"/>
                </a:solidFill>
              </a:rPr>
              <a:t>→ Result: 52,268 restaurants with 4.72M reviews</a:t>
            </a:r>
            <a:endParaRPr sz="1600">
              <a:solidFill>
                <a:srgbClr val="525053"/>
              </a:solidFill>
            </a:endParaRPr>
          </a:p>
          <a:p>
            <a:pPr indent="0" lvl="0" marL="0" rtl="0" algn="l">
              <a:spcBef>
                <a:spcPts val="0"/>
              </a:spcBef>
              <a:spcAft>
                <a:spcPts val="0"/>
              </a:spcAft>
              <a:buNone/>
            </a:pPr>
            <a:r>
              <a:rPr lang="en-US" sz="1600">
                <a:solidFill>
                  <a:srgbClr val="525053"/>
                </a:solidFill>
              </a:rPr>
              <a:t>→ 1.45 million unique users</a:t>
            </a:r>
            <a:endParaRPr sz="1600">
              <a:solidFill>
                <a:srgbClr val="525053"/>
              </a:solidFill>
            </a:endParaRPr>
          </a:p>
        </p:txBody>
      </p:sp>
      <p:sp>
        <p:nvSpPr>
          <p:cNvPr id="210" name="Google Shape;210;g3ab8337d22c_0_10"/>
          <p:cNvSpPr txBox="1"/>
          <p:nvPr/>
        </p:nvSpPr>
        <p:spPr>
          <a:xfrm>
            <a:off x="5861400" y="3562800"/>
            <a:ext cx="63306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Stage 3: Geographic Focus</a:t>
            </a:r>
            <a:endParaRPr sz="1600">
              <a:solidFill>
                <a:schemeClr val="dk1"/>
              </a:solidFill>
            </a:endParaRPr>
          </a:p>
          <a:p>
            <a:pPr indent="0" lvl="0" marL="0" rtl="0" algn="l">
              <a:spcBef>
                <a:spcPts val="0"/>
              </a:spcBef>
              <a:spcAft>
                <a:spcPts val="0"/>
              </a:spcAft>
              <a:buNone/>
            </a:pPr>
            <a:r>
              <a:rPr lang="en-US" sz="1600">
                <a:solidFill>
                  <a:schemeClr val="dk1"/>
                </a:solidFill>
              </a:rPr>
              <a:t>→ Selected Philadelphia market only</a:t>
            </a:r>
            <a:endParaRPr sz="1600">
              <a:solidFill>
                <a:schemeClr val="dk1"/>
              </a:solidFill>
            </a:endParaRPr>
          </a:p>
          <a:p>
            <a:pPr indent="0" lvl="0" marL="0" rtl="0" algn="l">
              <a:spcBef>
                <a:spcPts val="0"/>
              </a:spcBef>
              <a:spcAft>
                <a:spcPts val="0"/>
              </a:spcAft>
              <a:buNone/>
            </a:pPr>
            <a:r>
              <a:rPr lang="en-US" sz="1600">
                <a:solidFill>
                  <a:schemeClr val="dk1"/>
                </a:solidFill>
              </a:rPr>
              <a:t>→ 5,852 unique restaurants</a:t>
            </a:r>
            <a:endParaRPr sz="1600">
              <a:solidFill>
                <a:schemeClr val="dk1"/>
              </a:solidFill>
            </a:endParaRPr>
          </a:p>
          <a:p>
            <a:pPr indent="0" lvl="0" marL="0" rtl="0" algn="l">
              <a:spcBef>
                <a:spcPts val="0"/>
              </a:spcBef>
              <a:spcAft>
                <a:spcPts val="0"/>
              </a:spcAft>
              <a:buNone/>
            </a:pPr>
            <a:r>
              <a:rPr lang="en-US" sz="1600">
                <a:solidFill>
                  <a:schemeClr val="dk1"/>
                </a:solidFill>
              </a:rPr>
              <a:t>→ 687,289 reviews</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US" sz="1600">
                <a:solidFill>
                  <a:schemeClr val="dk1"/>
                </a:solidFill>
              </a:rPr>
              <a:t>Stage 4: Final Selection (Top 3 by review volume)</a:t>
            </a:r>
            <a:endParaRPr sz="1600">
              <a:solidFill>
                <a:schemeClr val="dk1"/>
              </a:solidFill>
            </a:endParaRPr>
          </a:p>
          <a:p>
            <a:pPr indent="0" lvl="0" marL="0" rtl="0" algn="l">
              <a:spcBef>
                <a:spcPts val="0"/>
              </a:spcBef>
              <a:spcAft>
                <a:spcPts val="0"/>
              </a:spcAft>
              <a:buNone/>
            </a:pPr>
            <a:r>
              <a:rPr lang="en-US" sz="1600">
                <a:solidFill>
                  <a:schemeClr val="dk1"/>
                </a:solidFill>
              </a:rPr>
              <a:t>→ 13,499 total reviews</a:t>
            </a:r>
            <a:endParaRPr sz="1600">
              <a:solidFill>
                <a:schemeClr val="dk1"/>
              </a:solidFill>
            </a:endParaRPr>
          </a:p>
          <a:p>
            <a:pPr indent="0" lvl="0" marL="0" rtl="0" algn="l">
              <a:spcBef>
                <a:spcPts val="0"/>
              </a:spcBef>
              <a:spcAft>
                <a:spcPts val="0"/>
              </a:spcAft>
              <a:buNone/>
            </a:pPr>
            <a:r>
              <a:rPr lang="en-US" sz="1600">
                <a:solidFill>
                  <a:schemeClr val="dk1"/>
                </a:solidFill>
              </a:rPr>
              <a:t>→ 11,275 unique reviewers</a:t>
            </a:r>
            <a:endParaRPr sz="1600">
              <a:solidFill>
                <a:schemeClr val="dk1"/>
              </a:solidFill>
            </a:endParaRPr>
          </a:p>
          <a:p>
            <a:pPr indent="0" lvl="0" marL="0" rtl="0" algn="l">
              <a:spcBef>
                <a:spcPts val="0"/>
              </a:spcBef>
              <a:spcAft>
                <a:spcPts val="0"/>
              </a:spcAft>
              <a:buNone/>
            </a:pPr>
            <a:r>
              <a:rPr lang="en-US" sz="1600">
                <a:solidFill>
                  <a:schemeClr val="dk1"/>
                </a:solidFill>
              </a:rPr>
              <a:t>→ Sufficient data density for network construction</a:t>
            </a:r>
            <a:endParaRPr sz="1600">
              <a:solidFill>
                <a:schemeClr val="dk1"/>
              </a:solidFill>
            </a:endParaRPr>
          </a:p>
        </p:txBody>
      </p:sp>
      <p:sp>
        <p:nvSpPr>
          <p:cNvPr id="211" name="Google Shape;211;g3ab8337d22c_0_10"/>
          <p:cNvSpPr txBox="1"/>
          <p:nvPr/>
        </p:nvSpPr>
        <p:spPr>
          <a:xfrm>
            <a:off x="844050" y="1844750"/>
            <a:ext cx="5252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Data Source: Yelp Academic Dataset</a:t>
            </a:r>
            <a:endParaRPr sz="1600">
              <a:solidFill>
                <a:schemeClr val="dk1"/>
              </a:solidFill>
            </a:endParaRPr>
          </a:p>
          <a:p>
            <a:pPr indent="0" lvl="0" marL="0" rtl="0" algn="l">
              <a:spcBef>
                <a:spcPts val="0"/>
              </a:spcBef>
              <a:spcAft>
                <a:spcPts val="0"/>
              </a:spcAft>
              <a:buNone/>
            </a:pPr>
            <a:r>
              <a:rPr lang="en-US" sz="1600">
                <a:solidFill>
                  <a:schemeClr val="dk1"/>
                </a:solidFill>
              </a:rPr>
              <a:t>• Comprehensive user-generated review platform</a:t>
            </a:r>
            <a:endParaRPr sz="1600">
              <a:solidFill>
                <a:schemeClr val="dk1"/>
              </a:solidFill>
            </a:endParaRPr>
          </a:p>
          <a:p>
            <a:pPr indent="0" lvl="0" marL="0" rtl="0" algn="l">
              <a:spcBef>
                <a:spcPts val="0"/>
              </a:spcBef>
              <a:spcAft>
                <a:spcPts val="0"/>
              </a:spcAft>
              <a:buNone/>
            </a:pPr>
            <a:r>
              <a:rPr lang="en-US" sz="1600">
                <a:solidFill>
                  <a:schemeClr val="dk1"/>
                </a:solidFill>
              </a:rPr>
              <a:t>• Rich temporal coverage (2005-2022)</a:t>
            </a:r>
            <a:endParaRPr sz="1600">
              <a:solidFill>
                <a:schemeClr val="dk1"/>
              </a:solidFill>
            </a:endParaRPr>
          </a:p>
          <a:p>
            <a:pPr indent="0" lvl="0" marL="0" rtl="0" algn="l">
              <a:spcBef>
                <a:spcPts val="0"/>
              </a:spcBef>
              <a:spcAft>
                <a:spcPts val="0"/>
              </a:spcAft>
              <a:buNone/>
            </a:pPr>
            <a:r>
              <a:rPr lang="en-US" sz="1600">
                <a:solidFill>
                  <a:schemeClr val="dk1"/>
                </a:solidFill>
              </a:rPr>
              <a:t>• Large-scale data supporting robust statistical inference</a:t>
            </a:r>
            <a:endParaRPr sz="1600">
              <a:solidFill>
                <a:schemeClr val="dk1"/>
              </a:solidFill>
            </a:endParaRPr>
          </a:p>
        </p:txBody>
      </p:sp>
      <p:pic>
        <p:nvPicPr>
          <p:cNvPr id="212" name="Google Shape;212;g3ab8337d22c_0_10"/>
          <p:cNvPicPr preferRelativeResize="0"/>
          <p:nvPr/>
        </p:nvPicPr>
        <p:blipFill>
          <a:blip r:embed="rId3">
            <a:alphaModFix/>
          </a:blip>
          <a:stretch>
            <a:fillRect/>
          </a:stretch>
        </p:blipFill>
        <p:spPr>
          <a:xfrm>
            <a:off x="6459524" y="1142989"/>
            <a:ext cx="4541876" cy="2301909"/>
          </a:xfrm>
          <a:prstGeom prst="rect">
            <a:avLst/>
          </a:prstGeom>
          <a:noFill/>
          <a:ln>
            <a:noFill/>
          </a:ln>
        </p:spPr>
      </p:pic>
      <p:sp>
        <p:nvSpPr>
          <p:cNvPr id="213" name="Google Shape;213;g3ab8337d22c_0_10"/>
          <p:cNvSpPr txBox="1"/>
          <p:nvPr/>
        </p:nvSpPr>
        <p:spPr>
          <a:xfrm>
            <a:off x="844050" y="6386350"/>
            <a:ext cx="9887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525053"/>
                </a:solidFill>
              </a:rPr>
              <a:t>Reference: https://business.yelp.com/data/resources/open-dataset/</a:t>
            </a:r>
            <a:endParaRPr sz="800">
              <a:solidFill>
                <a:srgbClr val="52505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g3ab8337d22c_0_38"/>
          <p:cNvPicPr preferRelativeResize="0"/>
          <p:nvPr/>
        </p:nvPicPr>
        <p:blipFill>
          <a:blip r:embed="rId3">
            <a:alphaModFix/>
          </a:blip>
          <a:stretch>
            <a:fillRect/>
          </a:stretch>
        </p:blipFill>
        <p:spPr>
          <a:xfrm>
            <a:off x="1010626" y="747400"/>
            <a:ext cx="10092275" cy="5683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39e9ce7b6e5_0_9"/>
          <p:cNvSpPr txBox="1"/>
          <p:nvPr>
            <p:ph type="title"/>
          </p:nvPr>
        </p:nvSpPr>
        <p:spPr>
          <a:xfrm>
            <a:off x="395825" y="509675"/>
            <a:ext cx="9486900" cy="92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lang="en-US" sz="2840"/>
              <a:t>T</a:t>
            </a:r>
            <a:r>
              <a:rPr lang="en-US" sz="2840"/>
              <a:t>ARGET</a:t>
            </a:r>
            <a:r>
              <a:rPr lang="en-US" sz="2840"/>
              <a:t> RESTAURANT SELECTION</a:t>
            </a:r>
            <a:endParaRPr sz="2840"/>
          </a:p>
        </p:txBody>
      </p:sp>
      <p:pic>
        <p:nvPicPr>
          <p:cNvPr id="226" name="Google Shape;226;g39e9ce7b6e5_0_9" title="04_summary_table.png"/>
          <p:cNvPicPr preferRelativeResize="0"/>
          <p:nvPr/>
        </p:nvPicPr>
        <p:blipFill>
          <a:blip r:embed="rId3">
            <a:alphaModFix/>
          </a:blip>
          <a:stretch>
            <a:fillRect/>
          </a:stretch>
        </p:blipFill>
        <p:spPr>
          <a:xfrm>
            <a:off x="5989388" y="3165875"/>
            <a:ext cx="5867725" cy="2283475"/>
          </a:xfrm>
          <a:prstGeom prst="rect">
            <a:avLst/>
          </a:prstGeom>
          <a:noFill/>
          <a:ln>
            <a:noFill/>
          </a:ln>
        </p:spPr>
      </p:pic>
      <p:sp>
        <p:nvSpPr>
          <p:cNvPr id="227" name="Google Shape;227;g39e9ce7b6e5_0_9"/>
          <p:cNvSpPr txBox="1"/>
          <p:nvPr/>
        </p:nvSpPr>
        <p:spPr>
          <a:xfrm>
            <a:off x="756650" y="1143000"/>
            <a:ext cx="5444400" cy="544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525053"/>
                </a:solidFill>
              </a:rPr>
              <a:t>Selection Rationale:</a:t>
            </a:r>
            <a:endParaRPr sz="1800">
              <a:solidFill>
                <a:srgbClr val="525053"/>
              </a:solidFill>
            </a:endParaRPr>
          </a:p>
          <a:p>
            <a:pPr indent="0" lvl="0" marL="0" rtl="0" algn="l">
              <a:spcBef>
                <a:spcPts val="0"/>
              </a:spcBef>
              <a:spcAft>
                <a:spcPts val="0"/>
              </a:spcAft>
              <a:buNone/>
            </a:pPr>
            <a:r>
              <a:rPr lang="en-US" sz="1800">
                <a:solidFill>
                  <a:srgbClr val="525053"/>
                </a:solidFill>
              </a:rPr>
              <a:t>• Review volume = proxy for market visibility and engagement</a:t>
            </a:r>
            <a:endParaRPr sz="1800">
              <a:solidFill>
                <a:srgbClr val="525053"/>
              </a:solidFill>
            </a:endParaRPr>
          </a:p>
          <a:p>
            <a:pPr indent="0" lvl="0" marL="0" rtl="0" algn="l">
              <a:spcBef>
                <a:spcPts val="0"/>
              </a:spcBef>
              <a:spcAft>
                <a:spcPts val="0"/>
              </a:spcAft>
              <a:buNone/>
            </a:pPr>
            <a:r>
              <a:rPr lang="en-US" sz="1800">
                <a:solidFill>
                  <a:srgbClr val="525053"/>
                </a:solidFill>
              </a:rPr>
              <a:t>• Mix of business models enables comparative analysis</a:t>
            </a:r>
            <a:endParaRPr sz="1800">
              <a:solidFill>
                <a:srgbClr val="525053"/>
              </a:solidFill>
            </a:endParaRPr>
          </a:p>
          <a:p>
            <a:pPr indent="0" lvl="0" marL="0" rtl="0" algn="l">
              <a:spcBef>
                <a:spcPts val="0"/>
              </a:spcBef>
              <a:spcAft>
                <a:spcPts val="0"/>
              </a:spcAft>
              <a:buNone/>
            </a:pPr>
            <a:r>
              <a:rPr lang="en-US" sz="1800">
                <a:solidFill>
                  <a:srgbClr val="525053"/>
                </a:solidFill>
              </a:rPr>
              <a:t>• Clear performance differentiation (4.61 vs 3.24 vs 2.53)</a:t>
            </a:r>
            <a:endParaRPr sz="1800">
              <a:solidFill>
                <a:srgbClr val="525053"/>
              </a:solidFill>
            </a:endParaRPr>
          </a:p>
          <a:p>
            <a:pPr indent="0" lvl="0" marL="0" rtl="0" algn="l">
              <a:spcBef>
                <a:spcPts val="0"/>
              </a:spcBef>
              <a:spcAft>
                <a:spcPts val="0"/>
              </a:spcAft>
              <a:buNone/>
            </a:pPr>
            <a:r>
              <a:t/>
            </a:r>
            <a:endParaRPr sz="1800">
              <a:solidFill>
                <a:srgbClr val="525053"/>
              </a:solidFill>
            </a:endParaRPr>
          </a:p>
          <a:p>
            <a:pPr indent="0" lvl="0" marL="0" rtl="0" algn="l">
              <a:spcBef>
                <a:spcPts val="0"/>
              </a:spcBef>
              <a:spcAft>
                <a:spcPts val="0"/>
              </a:spcAft>
              <a:buNone/>
            </a:pPr>
            <a:r>
              <a:rPr lang="en-US" sz="1800">
                <a:solidFill>
                  <a:srgbClr val="525053"/>
                </a:solidFill>
              </a:rPr>
              <a:t>Restaurant Profiles:</a:t>
            </a:r>
            <a:endParaRPr sz="1800">
              <a:solidFill>
                <a:srgbClr val="525053"/>
              </a:solidFill>
            </a:endParaRPr>
          </a:p>
          <a:p>
            <a:pPr indent="0" lvl="0" marL="0" rtl="0" algn="l">
              <a:spcBef>
                <a:spcPts val="0"/>
              </a:spcBef>
              <a:spcAft>
                <a:spcPts val="0"/>
              </a:spcAft>
              <a:buNone/>
            </a:pPr>
            <a:r>
              <a:rPr lang="en-US" sz="1800">
                <a:solidFill>
                  <a:srgbClr val="525053"/>
                </a:solidFill>
              </a:rPr>
              <a:t>Reading Terminal Market (5,778 reviews)</a:t>
            </a:r>
            <a:endParaRPr sz="1800">
              <a:solidFill>
                <a:srgbClr val="525053"/>
              </a:solidFill>
            </a:endParaRPr>
          </a:p>
          <a:p>
            <a:pPr indent="0" lvl="0" marL="0" rtl="0" algn="l">
              <a:spcBef>
                <a:spcPts val="0"/>
              </a:spcBef>
              <a:spcAft>
                <a:spcPts val="0"/>
              </a:spcAft>
              <a:buNone/>
            </a:pPr>
            <a:r>
              <a:rPr lang="en-US" sz="1800">
                <a:solidFill>
                  <a:srgbClr val="525053"/>
                </a:solidFill>
              </a:rPr>
              <a:t>• Historic Philadelphia food hall since 1893</a:t>
            </a:r>
            <a:endParaRPr sz="1800">
              <a:solidFill>
                <a:srgbClr val="525053"/>
              </a:solidFill>
            </a:endParaRPr>
          </a:p>
          <a:p>
            <a:pPr indent="0" lvl="0" marL="0" rtl="0" algn="l">
              <a:spcBef>
                <a:spcPts val="0"/>
              </a:spcBef>
              <a:spcAft>
                <a:spcPts val="0"/>
              </a:spcAft>
              <a:buNone/>
            </a:pPr>
            <a:r>
              <a:rPr lang="en-US" sz="1800">
                <a:solidFill>
                  <a:srgbClr val="525053"/>
                </a:solidFill>
              </a:rPr>
              <a:t>• Multi-vendor marketplace with diverse cuisines</a:t>
            </a:r>
            <a:endParaRPr sz="1800">
              <a:solidFill>
                <a:srgbClr val="525053"/>
              </a:solidFill>
            </a:endParaRPr>
          </a:p>
          <a:p>
            <a:pPr indent="0" lvl="0" marL="0" rtl="0" algn="l">
              <a:spcBef>
                <a:spcPts val="0"/>
              </a:spcBef>
              <a:spcAft>
                <a:spcPts val="0"/>
              </a:spcAft>
              <a:buNone/>
            </a:pPr>
            <a:r>
              <a:rPr lang="en-US" sz="1800">
                <a:solidFill>
                  <a:srgbClr val="525053"/>
                </a:solidFill>
              </a:rPr>
              <a:t>• Highest satisfaction: 69.5% five-star reviews</a:t>
            </a:r>
            <a:endParaRPr sz="1800">
              <a:solidFill>
                <a:srgbClr val="525053"/>
              </a:solidFill>
            </a:endParaRPr>
          </a:p>
          <a:p>
            <a:pPr indent="0" lvl="0" marL="0" rtl="0" algn="l">
              <a:spcBef>
                <a:spcPts val="0"/>
              </a:spcBef>
              <a:spcAft>
                <a:spcPts val="0"/>
              </a:spcAft>
              <a:buNone/>
            </a:pPr>
            <a:r>
              <a:t/>
            </a:r>
            <a:endParaRPr sz="1800">
              <a:solidFill>
                <a:srgbClr val="525053"/>
              </a:solidFill>
            </a:endParaRPr>
          </a:p>
          <a:p>
            <a:pPr indent="0" lvl="0" marL="0" rtl="0" algn="l">
              <a:spcBef>
                <a:spcPts val="0"/>
              </a:spcBef>
              <a:spcAft>
                <a:spcPts val="0"/>
              </a:spcAft>
              <a:buNone/>
            </a:pPr>
            <a:r>
              <a:rPr lang="en-US" sz="1800">
                <a:solidFill>
                  <a:schemeClr val="dk1"/>
                </a:solidFill>
              </a:rPr>
              <a:t>Pat's King of Steaks (4,293 reviews)</a:t>
            </a:r>
            <a:endParaRPr sz="1800">
              <a:solidFill>
                <a:schemeClr val="dk1"/>
              </a:solidFill>
            </a:endParaRPr>
          </a:p>
          <a:p>
            <a:pPr indent="0" lvl="0" marL="0" rtl="0" algn="l">
              <a:spcBef>
                <a:spcPts val="0"/>
              </a:spcBef>
              <a:spcAft>
                <a:spcPts val="0"/>
              </a:spcAft>
              <a:buNone/>
            </a:pPr>
            <a:r>
              <a:rPr lang="en-US" sz="1800">
                <a:solidFill>
                  <a:schemeClr val="dk1"/>
                </a:solidFill>
              </a:rPr>
              <a:t>• Iconic cheesesteak establishment since 1930</a:t>
            </a:r>
            <a:endParaRPr sz="1800">
              <a:solidFill>
                <a:schemeClr val="dk1"/>
              </a:solidFill>
            </a:endParaRPr>
          </a:p>
          <a:p>
            <a:pPr indent="0" lvl="0" marL="0" rtl="0" algn="l">
              <a:spcBef>
                <a:spcPts val="0"/>
              </a:spcBef>
              <a:spcAft>
                <a:spcPts val="0"/>
              </a:spcAft>
              <a:buNone/>
            </a:pPr>
            <a:r>
              <a:rPr lang="en-US" sz="1800">
                <a:solidFill>
                  <a:schemeClr val="dk1"/>
                </a:solidFill>
              </a:rPr>
              <a:t>• Claims to have invented the Philly cheesesteak</a:t>
            </a:r>
            <a:endParaRPr sz="1800">
              <a:solidFill>
                <a:schemeClr val="dk1"/>
              </a:solidFill>
            </a:endParaRPr>
          </a:p>
          <a:p>
            <a:pPr indent="0" lvl="0" marL="0" rtl="0" algn="l">
              <a:spcBef>
                <a:spcPts val="0"/>
              </a:spcBef>
              <a:spcAft>
                <a:spcPts val="0"/>
              </a:spcAft>
              <a:buNone/>
            </a:pPr>
            <a:r>
              <a:rPr lang="en-US" sz="1800">
                <a:solidFill>
                  <a:schemeClr val="dk1"/>
                </a:solidFill>
              </a:rPr>
              <a:t>• Moderate performance: 3.24 average rating</a:t>
            </a:r>
            <a:endParaRPr sz="1800">
              <a:solidFill>
                <a:srgbClr val="525053"/>
              </a:solidFill>
            </a:endParaRPr>
          </a:p>
          <a:p>
            <a:pPr indent="0" lvl="0" marL="0" rtl="0" algn="l">
              <a:spcBef>
                <a:spcPts val="0"/>
              </a:spcBef>
              <a:spcAft>
                <a:spcPts val="0"/>
              </a:spcAft>
              <a:buNone/>
            </a:pPr>
            <a:r>
              <a:t/>
            </a:r>
            <a:endParaRPr sz="1800">
              <a:solidFill>
                <a:srgbClr val="525053"/>
              </a:solidFill>
            </a:endParaRPr>
          </a:p>
        </p:txBody>
      </p:sp>
      <p:sp>
        <p:nvSpPr>
          <p:cNvPr id="228" name="Google Shape;228;g39e9ce7b6e5_0_9"/>
          <p:cNvSpPr txBox="1"/>
          <p:nvPr/>
        </p:nvSpPr>
        <p:spPr>
          <a:xfrm>
            <a:off x="6201050" y="4744800"/>
            <a:ext cx="54444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525053"/>
              </a:solidFill>
            </a:endParaRPr>
          </a:p>
          <a:p>
            <a:pPr indent="0" lvl="0" marL="0" rtl="0" algn="l">
              <a:spcBef>
                <a:spcPts val="0"/>
              </a:spcBef>
              <a:spcAft>
                <a:spcPts val="0"/>
              </a:spcAft>
              <a:buNone/>
            </a:pPr>
            <a:r>
              <a:rPr lang="en-US" sz="1800">
                <a:solidFill>
                  <a:srgbClr val="525053"/>
                </a:solidFill>
              </a:rPr>
              <a:t>Geno's Steaks (3,428 reviews)</a:t>
            </a:r>
            <a:endParaRPr sz="1800">
              <a:solidFill>
                <a:srgbClr val="525053"/>
              </a:solidFill>
            </a:endParaRPr>
          </a:p>
          <a:p>
            <a:pPr indent="0" lvl="0" marL="0" rtl="0" algn="l">
              <a:spcBef>
                <a:spcPts val="0"/>
              </a:spcBef>
              <a:spcAft>
                <a:spcPts val="0"/>
              </a:spcAft>
              <a:buNone/>
            </a:pPr>
            <a:r>
              <a:rPr lang="en-US" sz="1800">
                <a:solidFill>
                  <a:srgbClr val="525053"/>
                </a:solidFill>
              </a:rPr>
              <a:t>• Direct competitor across the street from Pat's</a:t>
            </a:r>
            <a:endParaRPr sz="1800">
              <a:solidFill>
                <a:srgbClr val="525053"/>
              </a:solidFill>
            </a:endParaRPr>
          </a:p>
          <a:p>
            <a:pPr indent="0" lvl="0" marL="0" rtl="0" algn="l">
              <a:spcBef>
                <a:spcPts val="0"/>
              </a:spcBef>
              <a:spcAft>
                <a:spcPts val="0"/>
              </a:spcAft>
              <a:buNone/>
            </a:pPr>
            <a:r>
              <a:rPr lang="en-US" sz="1800">
                <a:solidFill>
                  <a:srgbClr val="525053"/>
                </a:solidFill>
              </a:rPr>
              <a:t>• Also claims cheesesteak invention</a:t>
            </a:r>
            <a:endParaRPr sz="1800">
              <a:solidFill>
                <a:srgbClr val="525053"/>
              </a:solidFill>
            </a:endParaRPr>
          </a:p>
          <a:p>
            <a:pPr indent="0" lvl="0" marL="0" rtl="0" algn="l">
              <a:spcBef>
                <a:spcPts val="0"/>
              </a:spcBef>
              <a:spcAft>
                <a:spcPts val="0"/>
              </a:spcAft>
              <a:buNone/>
            </a:pPr>
            <a:r>
              <a:rPr lang="en-US" sz="1800">
                <a:solidFill>
                  <a:srgbClr val="525053"/>
                </a:solidFill>
              </a:rPr>
              <a:t>• Polarized reviews: 29.2% one-star, 10.2% five-star</a:t>
            </a:r>
            <a:endParaRPr sz="1800">
              <a:solidFill>
                <a:srgbClr val="525053"/>
              </a:solidFill>
            </a:endParaRPr>
          </a:p>
          <a:p>
            <a:pPr indent="0" lvl="0" marL="0" rtl="0" algn="l">
              <a:spcBef>
                <a:spcPts val="0"/>
              </a:spcBef>
              <a:spcAft>
                <a:spcPts val="0"/>
              </a:spcAft>
              <a:buNone/>
            </a:pPr>
            <a:r>
              <a:t/>
            </a:r>
            <a:endParaRPr sz="1800">
              <a:solidFill>
                <a:srgbClr val="525053"/>
              </a:solidFill>
            </a:endParaRPr>
          </a:p>
        </p:txBody>
      </p:sp>
      <p:sp>
        <p:nvSpPr>
          <p:cNvPr id="229" name="Google Shape;229;g39e9ce7b6e5_0_9"/>
          <p:cNvSpPr txBox="1"/>
          <p:nvPr/>
        </p:nvSpPr>
        <p:spPr>
          <a:xfrm>
            <a:off x="756650" y="4600600"/>
            <a:ext cx="5260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525053"/>
              </a:solidFill>
            </a:endParaRPr>
          </a:p>
        </p:txBody>
      </p:sp>
      <p:pic>
        <p:nvPicPr>
          <p:cNvPr id="230" name="Google Shape;230;g39e9ce7b6e5_0_9" title="01_review_volume_comparison.png"/>
          <p:cNvPicPr preferRelativeResize="0"/>
          <p:nvPr/>
        </p:nvPicPr>
        <p:blipFill>
          <a:blip r:embed="rId4">
            <a:alphaModFix/>
          </a:blip>
          <a:stretch>
            <a:fillRect/>
          </a:stretch>
        </p:blipFill>
        <p:spPr>
          <a:xfrm>
            <a:off x="6882750" y="509675"/>
            <a:ext cx="4394849" cy="2618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39e9ce7b6e5_0_24"/>
          <p:cNvSpPr txBox="1"/>
          <p:nvPr>
            <p:ph type="title"/>
          </p:nvPr>
        </p:nvSpPr>
        <p:spPr>
          <a:xfrm>
            <a:off x="615325" y="492125"/>
            <a:ext cx="9486900" cy="92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lang="en-US" sz="2840"/>
              <a:t>REVIEWER NETWORK STRUCTURE</a:t>
            </a:r>
            <a:endParaRPr sz="2840"/>
          </a:p>
        </p:txBody>
      </p:sp>
      <p:pic>
        <p:nvPicPr>
          <p:cNvPr id="237" name="Google Shape;237;g39e9ce7b6e5_0_24" title="05_reviewer_venn_diagram.png"/>
          <p:cNvPicPr preferRelativeResize="0"/>
          <p:nvPr/>
        </p:nvPicPr>
        <p:blipFill>
          <a:blip r:embed="rId3">
            <a:alphaModFix/>
          </a:blip>
          <a:stretch>
            <a:fillRect/>
          </a:stretch>
        </p:blipFill>
        <p:spPr>
          <a:xfrm>
            <a:off x="7714525" y="675125"/>
            <a:ext cx="3421901" cy="2915625"/>
          </a:xfrm>
          <a:prstGeom prst="rect">
            <a:avLst/>
          </a:prstGeom>
          <a:noFill/>
          <a:ln>
            <a:noFill/>
          </a:ln>
        </p:spPr>
      </p:pic>
      <p:pic>
        <p:nvPicPr>
          <p:cNvPr id="238" name="Google Shape;238;g39e9ce7b6e5_0_24" title="06_reviewer_overlap_heatmap.png"/>
          <p:cNvPicPr preferRelativeResize="0"/>
          <p:nvPr/>
        </p:nvPicPr>
        <p:blipFill>
          <a:blip r:embed="rId4">
            <a:alphaModFix/>
          </a:blip>
          <a:stretch>
            <a:fillRect/>
          </a:stretch>
        </p:blipFill>
        <p:spPr>
          <a:xfrm>
            <a:off x="7828875" y="3511601"/>
            <a:ext cx="3541985" cy="2971251"/>
          </a:xfrm>
          <a:prstGeom prst="rect">
            <a:avLst/>
          </a:prstGeom>
          <a:noFill/>
          <a:ln>
            <a:noFill/>
          </a:ln>
        </p:spPr>
      </p:pic>
      <p:sp>
        <p:nvSpPr>
          <p:cNvPr id="239" name="Google Shape;239;g39e9ce7b6e5_0_24"/>
          <p:cNvSpPr txBox="1"/>
          <p:nvPr/>
        </p:nvSpPr>
        <p:spPr>
          <a:xfrm>
            <a:off x="835225" y="1257900"/>
            <a:ext cx="6879300" cy="541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rgbClr val="525053"/>
                </a:solidFill>
              </a:rPr>
              <a:t>Total Unique Reviewers: 11,275 across all three restaurants</a:t>
            </a:r>
            <a:endParaRPr sz="1700">
              <a:solidFill>
                <a:srgbClr val="525053"/>
              </a:solidFill>
            </a:endParaRPr>
          </a:p>
          <a:p>
            <a:pPr indent="0" lvl="0" marL="0" rtl="0" algn="l">
              <a:spcBef>
                <a:spcPts val="0"/>
              </a:spcBef>
              <a:spcAft>
                <a:spcPts val="0"/>
              </a:spcAft>
              <a:buNone/>
            </a:pPr>
            <a:r>
              <a:t/>
            </a:r>
            <a:endParaRPr sz="1700">
              <a:solidFill>
                <a:srgbClr val="525053"/>
              </a:solidFill>
            </a:endParaRPr>
          </a:p>
          <a:p>
            <a:pPr indent="0" lvl="0" marL="0" rtl="0" algn="l">
              <a:spcBef>
                <a:spcPts val="0"/>
              </a:spcBef>
              <a:spcAft>
                <a:spcPts val="0"/>
              </a:spcAft>
              <a:buNone/>
            </a:pPr>
            <a:r>
              <a:rPr lang="en-US" sz="1700">
                <a:solidFill>
                  <a:srgbClr val="525053"/>
                </a:solidFill>
              </a:rPr>
              <a:t>Single-Restaurant Reviewers (84.6%):</a:t>
            </a:r>
            <a:endParaRPr sz="1700">
              <a:solidFill>
                <a:srgbClr val="525053"/>
              </a:solidFill>
            </a:endParaRPr>
          </a:p>
          <a:p>
            <a:pPr indent="0" lvl="0" marL="0" rtl="0" algn="l">
              <a:spcBef>
                <a:spcPts val="0"/>
              </a:spcBef>
              <a:spcAft>
                <a:spcPts val="0"/>
              </a:spcAft>
              <a:buNone/>
            </a:pPr>
            <a:r>
              <a:rPr lang="en-US" sz="1700">
                <a:solidFill>
                  <a:srgbClr val="525053"/>
                </a:solidFill>
              </a:rPr>
              <a:t>• Reading Terminal Market only: 5,038 users (44.7%)</a:t>
            </a:r>
            <a:endParaRPr sz="1700">
              <a:solidFill>
                <a:srgbClr val="525053"/>
              </a:solidFill>
            </a:endParaRPr>
          </a:p>
          <a:p>
            <a:pPr indent="0" lvl="0" marL="0" rtl="0" algn="l">
              <a:spcBef>
                <a:spcPts val="0"/>
              </a:spcBef>
              <a:spcAft>
                <a:spcPts val="0"/>
              </a:spcAft>
              <a:buNone/>
            </a:pPr>
            <a:r>
              <a:rPr lang="en-US" sz="1700">
                <a:solidFill>
                  <a:srgbClr val="525053"/>
                </a:solidFill>
              </a:rPr>
              <a:t>• Pat's King of Steaks only: 2,531 users (22.5%)</a:t>
            </a:r>
            <a:endParaRPr sz="1700">
              <a:solidFill>
                <a:srgbClr val="525053"/>
              </a:solidFill>
            </a:endParaRPr>
          </a:p>
          <a:p>
            <a:pPr indent="0" lvl="0" marL="0" rtl="0" algn="l">
              <a:spcBef>
                <a:spcPts val="0"/>
              </a:spcBef>
              <a:spcAft>
                <a:spcPts val="0"/>
              </a:spcAft>
              <a:buNone/>
            </a:pPr>
            <a:r>
              <a:rPr lang="en-US" sz="1700">
                <a:solidFill>
                  <a:srgbClr val="525053"/>
                </a:solidFill>
              </a:rPr>
              <a:t>• Geno's Steaks only: 1,853 users (16.4%)</a:t>
            </a:r>
            <a:endParaRPr sz="1700">
              <a:solidFill>
                <a:srgbClr val="525053"/>
              </a:solidFill>
            </a:endParaRPr>
          </a:p>
          <a:p>
            <a:pPr indent="0" lvl="0" marL="0" rtl="0" algn="l">
              <a:spcBef>
                <a:spcPts val="0"/>
              </a:spcBef>
              <a:spcAft>
                <a:spcPts val="0"/>
              </a:spcAft>
              <a:buNone/>
            </a:pPr>
            <a:r>
              <a:rPr lang="en-US" sz="1700">
                <a:solidFill>
                  <a:srgbClr val="525053"/>
                </a:solidFill>
              </a:rPr>
              <a:t>   → Low overlap suggests segmented markets</a:t>
            </a:r>
            <a:endParaRPr sz="1700">
              <a:solidFill>
                <a:srgbClr val="525053"/>
              </a:solidFill>
            </a:endParaRPr>
          </a:p>
          <a:p>
            <a:pPr indent="0" lvl="0" marL="0" rtl="0" algn="l">
              <a:spcBef>
                <a:spcPts val="0"/>
              </a:spcBef>
              <a:spcAft>
                <a:spcPts val="0"/>
              </a:spcAft>
              <a:buNone/>
            </a:pPr>
            <a:r>
              <a:t/>
            </a:r>
            <a:endParaRPr sz="1700">
              <a:solidFill>
                <a:srgbClr val="525053"/>
              </a:solidFill>
            </a:endParaRPr>
          </a:p>
          <a:p>
            <a:pPr indent="0" lvl="0" marL="0" rtl="0" algn="l">
              <a:spcBef>
                <a:spcPts val="0"/>
              </a:spcBef>
              <a:spcAft>
                <a:spcPts val="0"/>
              </a:spcAft>
              <a:buNone/>
            </a:pPr>
            <a:r>
              <a:rPr lang="en-US" sz="1700">
                <a:solidFill>
                  <a:srgbClr val="525053"/>
                </a:solidFill>
              </a:rPr>
              <a:t>Cross-Restaurant Reviewers (15.4%):</a:t>
            </a:r>
            <a:endParaRPr sz="1700">
              <a:solidFill>
                <a:srgbClr val="525053"/>
              </a:solidFill>
            </a:endParaRPr>
          </a:p>
          <a:p>
            <a:pPr indent="0" lvl="0" marL="0" rtl="0" algn="l">
              <a:spcBef>
                <a:spcPts val="0"/>
              </a:spcBef>
              <a:spcAft>
                <a:spcPts val="0"/>
              </a:spcAft>
              <a:buNone/>
            </a:pPr>
            <a:r>
              <a:rPr lang="en-US" sz="1700">
                <a:solidFill>
                  <a:srgbClr val="525053"/>
                </a:solidFill>
              </a:rPr>
              <a:t>• Reading Terminal + Pat's: 305 users (2.7%)</a:t>
            </a:r>
            <a:endParaRPr sz="1700">
              <a:solidFill>
                <a:srgbClr val="525053"/>
              </a:solidFill>
            </a:endParaRPr>
          </a:p>
          <a:p>
            <a:pPr indent="0" lvl="0" marL="0" rtl="0" algn="l">
              <a:spcBef>
                <a:spcPts val="0"/>
              </a:spcBef>
              <a:spcAft>
                <a:spcPts val="0"/>
              </a:spcAft>
              <a:buNone/>
            </a:pPr>
            <a:r>
              <a:rPr lang="en-US" sz="1700">
                <a:solidFill>
                  <a:srgbClr val="525053"/>
                </a:solidFill>
              </a:rPr>
              <a:t>• Reading Terminal + Geno's: 134 users (1.2%)</a:t>
            </a:r>
            <a:endParaRPr sz="1700">
              <a:solidFill>
                <a:srgbClr val="525053"/>
              </a:solidFill>
            </a:endParaRPr>
          </a:p>
          <a:p>
            <a:pPr indent="0" lvl="0" marL="0" rtl="0" algn="l">
              <a:spcBef>
                <a:spcPts val="0"/>
              </a:spcBef>
              <a:spcAft>
                <a:spcPts val="0"/>
              </a:spcAft>
              <a:buNone/>
            </a:pPr>
            <a:r>
              <a:rPr lang="en-US" sz="1700">
                <a:solidFill>
                  <a:srgbClr val="525053"/>
                </a:solidFill>
              </a:rPr>
              <a:t>• Pat's + Geno's: 1,170 users (10.4%) ← </a:t>
            </a:r>
            <a:r>
              <a:rPr b="1" lang="en-US" sz="1700">
                <a:solidFill>
                  <a:srgbClr val="137A63"/>
                </a:solidFill>
              </a:rPr>
              <a:t>HIGHEST OVERLAP</a:t>
            </a:r>
            <a:endParaRPr b="1" sz="1700">
              <a:solidFill>
                <a:srgbClr val="137A63"/>
              </a:solidFill>
            </a:endParaRPr>
          </a:p>
          <a:p>
            <a:pPr indent="0" lvl="0" marL="0" rtl="0" algn="l">
              <a:spcBef>
                <a:spcPts val="0"/>
              </a:spcBef>
              <a:spcAft>
                <a:spcPts val="0"/>
              </a:spcAft>
              <a:buNone/>
            </a:pPr>
            <a:r>
              <a:rPr lang="en-US" sz="1700">
                <a:solidFill>
                  <a:srgbClr val="525053"/>
                </a:solidFill>
              </a:rPr>
              <a:t>• All Three Restaurants: 244 users (2.2%)</a:t>
            </a:r>
            <a:endParaRPr sz="1700">
              <a:solidFill>
                <a:srgbClr val="525053"/>
              </a:solidFill>
            </a:endParaRPr>
          </a:p>
          <a:p>
            <a:pPr indent="0" lvl="0" marL="0" rtl="0" algn="l">
              <a:spcBef>
                <a:spcPts val="0"/>
              </a:spcBef>
              <a:spcAft>
                <a:spcPts val="0"/>
              </a:spcAft>
              <a:buNone/>
            </a:pPr>
            <a:r>
              <a:rPr lang="en-US" sz="1700">
                <a:solidFill>
                  <a:srgbClr val="525053"/>
                </a:solidFill>
              </a:rPr>
              <a:t>   → Direct competitors attract comparative reviewers</a:t>
            </a:r>
            <a:endParaRPr sz="1700">
              <a:solidFill>
                <a:srgbClr val="525053"/>
              </a:solidFill>
            </a:endParaRPr>
          </a:p>
          <a:p>
            <a:pPr indent="0" lvl="0" marL="0" rtl="0" algn="l">
              <a:spcBef>
                <a:spcPts val="0"/>
              </a:spcBef>
              <a:spcAft>
                <a:spcPts val="0"/>
              </a:spcAft>
              <a:buNone/>
            </a:pPr>
            <a:r>
              <a:t/>
            </a:r>
            <a:endParaRPr sz="1700">
              <a:solidFill>
                <a:srgbClr val="525053"/>
              </a:solidFill>
            </a:endParaRPr>
          </a:p>
          <a:p>
            <a:pPr indent="0" lvl="0" marL="0" rtl="0" algn="l">
              <a:spcBef>
                <a:spcPts val="0"/>
              </a:spcBef>
              <a:spcAft>
                <a:spcPts val="0"/>
              </a:spcAft>
              <a:buNone/>
            </a:pPr>
            <a:r>
              <a:rPr lang="en-US" sz="1700">
                <a:solidFill>
                  <a:srgbClr val="525053"/>
                </a:solidFill>
              </a:rPr>
              <a:t>Network Preview (from heatmap):</a:t>
            </a:r>
            <a:endParaRPr sz="1700">
              <a:solidFill>
                <a:srgbClr val="525053"/>
              </a:solidFill>
            </a:endParaRPr>
          </a:p>
          <a:p>
            <a:pPr indent="0" lvl="0" marL="0" rtl="0" algn="l">
              <a:spcBef>
                <a:spcPts val="0"/>
              </a:spcBef>
              <a:spcAft>
                <a:spcPts val="0"/>
              </a:spcAft>
              <a:buNone/>
            </a:pPr>
            <a:r>
              <a:rPr lang="en-US" sz="1700">
                <a:solidFill>
                  <a:srgbClr val="525053"/>
                </a:solidFill>
              </a:rPr>
              <a:t>• Reading Terminal ↔ Pat's: 549 shared reviewers</a:t>
            </a:r>
            <a:endParaRPr sz="1700">
              <a:solidFill>
                <a:srgbClr val="525053"/>
              </a:solidFill>
            </a:endParaRPr>
          </a:p>
          <a:p>
            <a:pPr indent="0" lvl="0" marL="0" rtl="0" algn="l">
              <a:spcBef>
                <a:spcPts val="0"/>
              </a:spcBef>
              <a:spcAft>
                <a:spcPts val="0"/>
              </a:spcAft>
              <a:buNone/>
            </a:pPr>
            <a:r>
              <a:rPr lang="en-US" sz="1700">
                <a:solidFill>
                  <a:srgbClr val="525053"/>
                </a:solidFill>
              </a:rPr>
              <a:t>• Reading Terminal ↔ Geno's: 378 shared reviewers  </a:t>
            </a:r>
            <a:endParaRPr sz="1700">
              <a:solidFill>
                <a:srgbClr val="525053"/>
              </a:solidFill>
            </a:endParaRPr>
          </a:p>
          <a:p>
            <a:pPr indent="0" lvl="0" marL="0" rtl="0" algn="l">
              <a:spcBef>
                <a:spcPts val="0"/>
              </a:spcBef>
              <a:spcAft>
                <a:spcPts val="0"/>
              </a:spcAft>
              <a:buNone/>
            </a:pPr>
            <a:r>
              <a:rPr lang="en-US" sz="1700">
                <a:solidFill>
                  <a:srgbClr val="525053"/>
                </a:solidFill>
              </a:rPr>
              <a:t>• Pat's ↔ Geno's: 1,414 shared reviewers</a:t>
            </a:r>
            <a:endParaRPr sz="1700">
              <a:solidFill>
                <a:srgbClr val="525053"/>
              </a:solidFill>
            </a:endParaRPr>
          </a:p>
          <a:p>
            <a:pPr indent="0" lvl="0" marL="0" rtl="0" algn="l">
              <a:spcBef>
                <a:spcPts val="0"/>
              </a:spcBef>
              <a:spcAft>
                <a:spcPts val="0"/>
              </a:spcAft>
              <a:buNone/>
            </a:pPr>
            <a:r>
              <a:rPr lang="en-US" sz="1700">
                <a:solidFill>
                  <a:srgbClr val="525053"/>
                </a:solidFill>
              </a:rPr>
              <a:t>   → Strongest network tie: Pat's ↔ Geno's (1,414 total shared users)</a:t>
            </a:r>
            <a:endParaRPr sz="1700">
              <a:solidFill>
                <a:srgbClr val="52505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39e9ce7b6e5_0_32"/>
          <p:cNvSpPr txBox="1"/>
          <p:nvPr>
            <p:ph type="title"/>
          </p:nvPr>
        </p:nvSpPr>
        <p:spPr>
          <a:xfrm>
            <a:off x="395825" y="509675"/>
            <a:ext cx="9486900" cy="92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lang="en-US" sz="2840"/>
              <a:t>TEMPORAL PATTERNS</a:t>
            </a:r>
            <a:endParaRPr sz="2840"/>
          </a:p>
        </p:txBody>
      </p:sp>
      <p:sp>
        <p:nvSpPr>
          <p:cNvPr id="246" name="Google Shape;246;g39e9ce7b6e5_0_32"/>
          <p:cNvSpPr txBox="1"/>
          <p:nvPr/>
        </p:nvSpPr>
        <p:spPr>
          <a:xfrm>
            <a:off x="1055125" y="4603925"/>
            <a:ext cx="30171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525053"/>
                </a:solidFill>
              </a:rPr>
              <a:t>Growth Phase (2005-2014):</a:t>
            </a:r>
            <a:endParaRPr sz="1600">
              <a:solidFill>
                <a:srgbClr val="525053"/>
              </a:solidFill>
            </a:endParaRPr>
          </a:p>
          <a:p>
            <a:pPr indent="0" lvl="0" marL="0" rtl="0" algn="l">
              <a:spcBef>
                <a:spcPts val="0"/>
              </a:spcBef>
              <a:spcAft>
                <a:spcPts val="0"/>
              </a:spcAft>
              <a:buNone/>
            </a:pPr>
            <a:r>
              <a:rPr lang="en-US" sz="1600">
                <a:solidFill>
                  <a:srgbClr val="525053"/>
                </a:solidFill>
              </a:rPr>
              <a:t>• All three restaurants show parallel growth</a:t>
            </a:r>
            <a:endParaRPr sz="1600">
              <a:solidFill>
                <a:srgbClr val="525053"/>
              </a:solidFill>
            </a:endParaRPr>
          </a:p>
          <a:p>
            <a:pPr indent="0" lvl="0" marL="0" rtl="0" algn="l">
              <a:spcBef>
                <a:spcPts val="0"/>
              </a:spcBef>
              <a:spcAft>
                <a:spcPts val="0"/>
              </a:spcAft>
              <a:buNone/>
            </a:pPr>
            <a:r>
              <a:rPr lang="en-US" sz="1600">
                <a:solidFill>
                  <a:srgbClr val="525053"/>
                </a:solidFill>
              </a:rPr>
              <a:t>• Reflects Yelp platform expansion</a:t>
            </a:r>
            <a:endParaRPr sz="1600">
              <a:solidFill>
                <a:srgbClr val="525053"/>
              </a:solidFill>
            </a:endParaRPr>
          </a:p>
          <a:p>
            <a:pPr indent="0" lvl="0" marL="0" rtl="0" algn="l">
              <a:spcBef>
                <a:spcPts val="0"/>
              </a:spcBef>
              <a:spcAft>
                <a:spcPts val="0"/>
              </a:spcAft>
              <a:buNone/>
            </a:pPr>
            <a:r>
              <a:rPr lang="en-US" sz="1600">
                <a:solidFill>
                  <a:srgbClr val="525053"/>
                </a:solidFill>
              </a:rPr>
              <a:t>• Philadelphia tourism growth</a:t>
            </a:r>
            <a:endParaRPr sz="1600">
              <a:solidFill>
                <a:srgbClr val="525053"/>
              </a:solidFill>
            </a:endParaRPr>
          </a:p>
          <a:p>
            <a:pPr indent="0" lvl="0" marL="0" rtl="0" algn="l">
              <a:spcBef>
                <a:spcPts val="0"/>
              </a:spcBef>
              <a:spcAft>
                <a:spcPts val="0"/>
              </a:spcAft>
              <a:buNone/>
            </a:pPr>
            <a:r>
              <a:t/>
            </a:r>
            <a:endParaRPr sz="1600">
              <a:solidFill>
                <a:srgbClr val="525053"/>
              </a:solidFill>
            </a:endParaRPr>
          </a:p>
          <a:p>
            <a:pPr indent="0" lvl="0" marL="0" rtl="0" algn="l">
              <a:spcBef>
                <a:spcPts val="0"/>
              </a:spcBef>
              <a:spcAft>
                <a:spcPts val="0"/>
              </a:spcAft>
              <a:buNone/>
            </a:pPr>
            <a:r>
              <a:t/>
            </a:r>
            <a:endParaRPr sz="1600">
              <a:solidFill>
                <a:srgbClr val="525053"/>
              </a:solidFill>
            </a:endParaRPr>
          </a:p>
        </p:txBody>
      </p:sp>
      <p:sp>
        <p:nvSpPr>
          <p:cNvPr id="247" name="Google Shape;247;g39e9ce7b6e5_0_32"/>
          <p:cNvSpPr txBox="1"/>
          <p:nvPr/>
        </p:nvSpPr>
        <p:spPr>
          <a:xfrm>
            <a:off x="7969675" y="4639125"/>
            <a:ext cx="30171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Decline Phase (2019-2022):</a:t>
            </a:r>
            <a:endParaRPr sz="1600">
              <a:solidFill>
                <a:schemeClr val="dk1"/>
              </a:solidFill>
            </a:endParaRPr>
          </a:p>
          <a:p>
            <a:pPr indent="0" lvl="0" marL="0" rtl="0" algn="l">
              <a:spcBef>
                <a:spcPts val="0"/>
              </a:spcBef>
              <a:spcAft>
                <a:spcPts val="0"/>
              </a:spcAft>
              <a:buNone/>
            </a:pPr>
            <a:r>
              <a:rPr lang="en-US" sz="1600">
                <a:solidFill>
                  <a:schemeClr val="dk1"/>
                </a:solidFill>
              </a:rPr>
              <a:t>• Steep decline across all restaurants</a:t>
            </a:r>
            <a:endParaRPr sz="1600">
              <a:solidFill>
                <a:schemeClr val="dk1"/>
              </a:solidFill>
            </a:endParaRPr>
          </a:p>
          <a:p>
            <a:pPr indent="0" lvl="0" marL="0" rtl="0" algn="l">
              <a:spcBef>
                <a:spcPts val="0"/>
              </a:spcBef>
              <a:spcAft>
                <a:spcPts val="0"/>
              </a:spcAft>
              <a:buNone/>
            </a:pPr>
            <a:r>
              <a:rPr lang="en-US" sz="1600">
                <a:solidFill>
                  <a:schemeClr val="dk1"/>
                </a:solidFill>
              </a:rPr>
              <a:t>• COVID-19 pandemic impact (2020-2022)</a:t>
            </a:r>
            <a:endParaRPr sz="1600">
              <a:solidFill>
                <a:schemeClr val="dk1"/>
              </a:solidFill>
            </a:endParaRPr>
          </a:p>
          <a:p>
            <a:pPr indent="0" lvl="0" marL="0" rtl="0" algn="l">
              <a:spcBef>
                <a:spcPts val="0"/>
              </a:spcBef>
              <a:spcAft>
                <a:spcPts val="0"/>
              </a:spcAft>
              <a:buNone/>
            </a:pPr>
            <a:r>
              <a:rPr lang="en-US" sz="1600">
                <a:solidFill>
                  <a:schemeClr val="dk1"/>
                </a:solidFill>
              </a:rPr>
              <a:t>• Reduced tourism and dining activity</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
        <p:nvSpPr>
          <p:cNvPr id="248" name="Google Shape;248;g39e9ce7b6e5_0_32"/>
          <p:cNvSpPr txBox="1"/>
          <p:nvPr/>
        </p:nvSpPr>
        <p:spPr>
          <a:xfrm>
            <a:off x="4521477" y="4567050"/>
            <a:ext cx="31578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Peak Period (2014-2018):</a:t>
            </a:r>
            <a:endParaRPr sz="1600">
              <a:solidFill>
                <a:schemeClr val="dk1"/>
              </a:solidFill>
            </a:endParaRPr>
          </a:p>
          <a:p>
            <a:pPr indent="0" lvl="0" marL="0" rtl="0" algn="l">
              <a:spcBef>
                <a:spcPts val="0"/>
              </a:spcBef>
              <a:spcAft>
                <a:spcPts val="0"/>
              </a:spcAft>
              <a:buNone/>
            </a:pPr>
            <a:r>
              <a:rPr lang="en-US" sz="1600">
                <a:solidFill>
                  <a:schemeClr val="dk1"/>
                </a:solidFill>
              </a:rPr>
              <a:t>• Reading Terminal Market: Peak ~800 reviews/year (2015-2016)</a:t>
            </a:r>
            <a:endParaRPr sz="1600">
              <a:solidFill>
                <a:schemeClr val="dk1"/>
              </a:solidFill>
            </a:endParaRPr>
          </a:p>
          <a:p>
            <a:pPr indent="0" lvl="0" marL="0" rtl="0" algn="l">
              <a:spcBef>
                <a:spcPts val="0"/>
              </a:spcBef>
              <a:spcAft>
                <a:spcPts val="0"/>
              </a:spcAft>
              <a:buNone/>
            </a:pPr>
            <a:r>
              <a:rPr lang="en-US" sz="1600">
                <a:solidFill>
                  <a:schemeClr val="dk1"/>
                </a:solidFill>
              </a:rPr>
              <a:t>• Pat's King of Steaks: Peak ~500 reviews/year (2014)</a:t>
            </a:r>
            <a:endParaRPr sz="1600">
              <a:solidFill>
                <a:schemeClr val="dk1"/>
              </a:solidFill>
            </a:endParaRPr>
          </a:p>
          <a:p>
            <a:pPr indent="0" lvl="0" marL="0" rtl="0" algn="l">
              <a:spcBef>
                <a:spcPts val="0"/>
              </a:spcBef>
              <a:spcAft>
                <a:spcPts val="0"/>
              </a:spcAft>
              <a:buNone/>
            </a:pPr>
            <a:r>
              <a:rPr lang="en-US" sz="1600">
                <a:solidFill>
                  <a:schemeClr val="dk1"/>
                </a:solidFill>
              </a:rPr>
              <a:t>• Geno's Steaks: Peak ~425 reviews/year (2014)</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pic>
        <p:nvPicPr>
          <p:cNvPr id="249" name="Google Shape;249;g39e9ce7b6e5_0_32" title="03_review_timeline.png"/>
          <p:cNvPicPr preferRelativeResize="0"/>
          <p:nvPr/>
        </p:nvPicPr>
        <p:blipFill>
          <a:blip r:embed="rId3">
            <a:alphaModFix/>
          </a:blip>
          <a:stretch>
            <a:fillRect/>
          </a:stretch>
        </p:blipFill>
        <p:spPr>
          <a:xfrm>
            <a:off x="1344300" y="1143000"/>
            <a:ext cx="8013174" cy="34079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39e9ce7b6e5_0_112"/>
          <p:cNvSpPr txBox="1"/>
          <p:nvPr>
            <p:ph type="title"/>
          </p:nvPr>
        </p:nvSpPr>
        <p:spPr>
          <a:xfrm>
            <a:off x="395825" y="509675"/>
            <a:ext cx="9486900" cy="92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lang="en-US" sz="2840"/>
              <a:t>RATING PATTERNS &amp; SATISFACTION ANALYSIS</a:t>
            </a:r>
            <a:endParaRPr sz="2840"/>
          </a:p>
        </p:txBody>
      </p:sp>
      <p:pic>
        <p:nvPicPr>
          <p:cNvPr id="256" name="Google Shape;256;g39e9ce7b6e5_0_112" title="02_rating_distribution.png"/>
          <p:cNvPicPr preferRelativeResize="0"/>
          <p:nvPr/>
        </p:nvPicPr>
        <p:blipFill>
          <a:blip r:embed="rId3">
            <a:alphaModFix/>
          </a:blip>
          <a:stretch>
            <a:fillRect/>
          </a:stretch>
        </p:blipFill>
        <p:spPr>
          <a:xfrm>
            <a:off x="152000" y="1431275"/>
            <a:ext cx="8095923" cy="2802725"/>
          </a:xfrm>
          <a:prstGeom prst="rect">
            <a:avLst/>
          </a:prstGeom>
          <a:noFill/>
          <a:ln>
            <a:noFill/>
          </a:ln>
        </p:spPr>
      </p:pic>
      <p:sp>
        <p:nvSpPr>
          <p:cNvPr id="257" name="Google Shape;257;g39e9ce7b6e5_0_112"/>
          <p:cNvSpPr txBox="1"/>
          <p:nvPr/>
        </p:nvSpPr>
        <p:spPr>
          <a:xfrm>
            <a:off x="1055125" y="4603925"/>
            <a:ext cx="30171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525053"/>
                </a:solidFill>
              </a:rPr>
              <a:t>Reading Terminal Market: 4.61 average (σ = 0.68)</a:t>
            </a:r>
            <a:endParaRPr sz="1600">
              <a:solidFill>
                <a:srgbClr val="525053"/>
              </a:solidFill>
            </a:endParaRPr>
          </a:p>
          <a:p>
            <a:pPr indent="0" lvl="0" marL="0" rtl="0" algn="l">
              <a:spcBef>
                <a:spcPts val="0"/>
              </a:spcBef>
              <a:spcAft>
                <a:spcPts val="0"/>
              </a:spcAft>
              <a:buNone/>
            </a:pPr>
            <a:r>
              <a:rPr lang="en-US" sz="1600">
                <a:solidFill>
                  <a:srgbClr val="525053"/>
                </a:solidFill>
              </a:rPr>
              <a:t>• Distribution: 69.5% five-star, 0.4% one-star</a:t>
            </a:r>
            <a:endParaRPr sz="1600">
              <a:solidFill>
                <a:srgbClr val="525053"/>
              </a:solidFill>
            </a:endParaRPr>
          </a:p>
          <a:p>
            <a:pPr indent="0" lvl="0" marL="0" rtl="0" algn="l">
              <a:spcBef>
                <a:spcPts val="0"/>
              </a:spcBef>
              <a:spcAft>
                <a:spcPts val="0"/>
              </a:spcAft>
              <a:buNone/>
            </a:pPr>
            <a:r>
              <a:rPr lang="en-US" sz="1600">
                <a:solidFill>
                  <a:srgbClr val="525053"/>
                </a:solidFill>
              </a:rPr>
              <a:t>• Median = 5.0, Mode = 5.0</a:t>
            </a:r>
            <a:endParaRPr sz="1600">
              <a:solidFill>
                <a:srgbClr val="525053"/>
              </a:solidFill>
            </a:endParaRPr>
          </a:p>
          <a:p>
            <a:pPr indent="0" lvl="0" marL="0" rtl="0" algn="l">
              <a:spcBef>
                <a:spcPts val="0"/>
              </a:spcBef>
              <a:spcAft>
                <a:spcPts val="0"/>
              </a:spcAft>
              <a:buNone/>
            </a:pPr>
            <a:r>
              <a:rPr lang="en-US" sz="1600">
                <a:solidFill>
                  <a:srgbClr val="525053"/>
                </a:solidFill>
              </a:rPr>
              <a:t>• Right-skewed (high satisfaction)</a:t>
            </a:r>
            <a:endParaRPr sz="1600">
              <a:solidFill>
                <a:srgbClr val="525053"/>
              </a:solidFill>
            </a:endParaRPr>
          </a:p>
          <a:p>
            <a:pPr indent="0" lvl="0" marL="0" rtl="0" algn="l">
              <a:spcBef>
                <a:spcPts val="0"/>
              </a:spcBef>
              <a:spcAft>
                <a:spcPts val="0"/>
              </a:spcAft>
              <a:buNone/>
            </a:pPr>
            <a:r>
              <a:t/>
            </a:r>
            <a:endParaRPr sz="1600">
              <a:solidFill>
                <a:srgbClr val="525053"/>
              </a:solidFill>
            </a:endParaRPr>
          </a:p>
        </p:txBody>
      </p:sp>
      <p:sp>
        <p:nvSpPr>
          <p:cNvPr id="258" name="Google Shape;258;g39e9ce7b6e5_0_112"/>
          <p:cNvSpPr txBox="1"/>
          <p:nvPr/>
        </p:nvSpPr>
        <p:spPr>
          <a:xfrm>
            <a:off x="7969675" y="4639125"/>
            <a:ext cx="3017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Geno's Steaks: 2.53 average (σ = 1.32)</a:t>
            </a:r>
            <a:endParaRPr sz="1600">
              <a:solidFill>
                <a:schemeClr val="dk1"/>
              </a:solidFill>
            </a:endParaRPr>
          </a:p>
          <a:p>
            <a:pPr indent="0" lvl="0" marL="0" rtl="0" algn="l">
              <a:spcBef>
                <a:spcPts val="0"/>
              </a:spcBef>
              <a:spcAft>
                <a:spcPts val="0"/>
              </a:spcAft>
              <a:buNone/>
            </a:pPr>
            <a:r>
              <a:rPr lang="en-US" sz="1600">
                <a:solidFill>
                  <a:schemeClr val="dk1"/>
                </a:solidFill>
              </a:rPr>
              <a:t>• Distribution: 10.2% five-star, 29.2% one-star</a:t>
            </a:r>
            <a:endParaRPr sz="1600">
              <a:solidFill>
                <a:schemeClr val="dk1"/>
              </a:solidFill>
            </a:endParaRPr>
          </a:p>
          <a:p>
            <a:pPr indent="0" lvl="0" marL="0" rtl="0" algn="l">
              <a:spcBef>
                <a:spcPts val="0"/>
              </a:spcBef>
              <a:spcAft>
                <a:spcPts val="0"/>
              </a:spcAft>
              <a:buNone/>
            </a:pPr>
            <a:r>
              <a:rPr lang="en-US" sz="1600">
                <a:solidFill>
                  <a:schemeClr val="dk1"/>
                </a:solidFill>
              </a:rPr>
              <a:t>• Median = 2.0, Mode = 1.0</a:t>
            </a:r>
            <a:endParaRPr sz="1600">
              <a:solidFill>
                <a:schemeClr val="dk1"/>
              </a:solidFill>
            </a:endParaRPr>
          </a:p>
          <a:p>
            <a:pPr indent="0" lvl="0" marL="0" rtl="0" algn="l">
              <a:spcBef>
                <a:spcPts val="0"/>
              </a:spcBef>
              <a:spcAft>
                <a:spcPts val="0"/>
              </a:spcAft>
              <a:buNone/>
            </a:pPr>
            <a:r>
              <a:rPr lang="en-US" sz="1600">
                <a:solidFill>
                  <a:schemeClr val="dk1"/>
                </a:solidFill>
              </a:rPr>
              <a:t>• Left-skewed (polarized negative)</a:t>
            </a:r>
            <a:endParaRPr sz="1600">
              <a:solidFill>
                <a:srgbClr val="525053"/>
              </a:solidFill>
            </a:endParaRPr>
          </a:p>
        </p:txBody>
      </p:sp>
      <p:sp>
        <p:nvSpPr>
          <p:cNvPr id="259" name="Google Shape;259;g39e9ce7b6e5_0_112"/>
          <p:cNvSpPr txBox="1"/>
          <p:nvPr/>
        </p:nvSpPr>
        <p:spPr>
          <a:xfrm>
            <a:off x="4521477" y="4567050"/>
            <a:ext cx="31578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Pat's King of Steaks: 3.24 average (σ = 1.31)</a:t>
            </a:r>
            <a:endParaRPr sz="1600">
              <a:solidFill>
                <a:schemeClr val="dk1"/>
              </a:solidFill>
            </a:endParaRPr>
          </a:p>
          <a:p>
            <a:pPr indent="0" lvl="0" marL="0" rtl="0" algn="l">
              <a:spcBef>
                <a:spcPts val="0"/>
              </a:spcBef>
              <a:spcAft>
                <a:spcPts val="0"/>
              </a:spcAft>
              <a:buNone/>
            </a:pPr>
            <a:r>
              <a:rPr lang="en-US" sz="1600">
                <a:solidFill>
                  <a:schemeClr val="dk1"/>
                </a:solidFill>
              </a:rPr>
              <a:t>• Distribution: 20.2% five-star, 13.8% one-star</a:t>
            </a:r>
            <a:endParaRPr sz="1600">
              <a:solidFill>
                <a:schemeClr val="dk1"/>
              </a:solidFill>
            </a:endParaRPr>
          </a:p>
          <a:p>
            <a:pPr indent="0" lvl="0" marL="0" rtl="0" algn="l">
              <a:spcBef>
                <a:spcPts val="0"/>
              </a:spcBef>
              <a:spcAft>
                <a:spcPts val="0"/>
              </a:spcAft>
              <a:buNone/>
            </a:pPr>
            <a:r>
              <a:rPr lang="en-US" sz="1600">
                <a:solidFill>
                  <a:schemeClr val="dk1"/>
                </a:solidFill>
              </a:rPr>
              <a:t>• Median = 3.0, Bimodal (3★ and 4★)</a:t>
            </a:r>
            <a:endParaRPr sz="1600">
              <a:solidFill>
                <a:schemeClr val="dk1"/>
              </a:solidFill>
            </a:endParaRPr>
          </a:p>
          <a:p>
            <a:pPr indent="0" lvl="0" marL="0" rtl="0" algn="l">
              <a:spcBef>
                <a:spcPts val="0"/>
              </a:spcBef>
              <a:spcAft>
                <a:spcPts val="0"/>
              </a:spcAft>
              <a:buNone/>
            </a:pPr>
            <a:r>
              <a:rPr lang="en-US" sz="1600">
                <a:solidFill>
                  <a:schemeClr val="dk1"/>
                </a:solidFill>
              </a:rPr>
              <a:t>• Mixed opinions, higher variance</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rgbClr val="525053"/>
              </a:solidFill>
            </a:endParaRPr>
          </a:p>
        </p:txBody>
      </p:sp>
      <p:pic>
        <p:nvPicPr>
          <p:cNvPr id="260" name="Google Shape;260;g39e9ce7b6e5_0_112" title="08_rating_boxplot.png"/>
          <p:cNvPicPr preferRelativeResize="0"/>
          <p:nvPr/>
        </p:nvPicPr>
        <p:blipFill>
          <a:blip r:embed="rId4">
            <a:alphaModFix/>
          </a:blip>
          <a:stretch>
            <a:fillRect/>
          </a:stretch>
        </p:blipFill>
        <p:spPr>
          <a:xfrm>
            <a:off x="8299977" y="1752888"/>
            <a:ext cx="3704049" cy="215948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Broad College Color Palette">
      <a:dk1>
        <a:srgbClr val="525053"/>
      </a:dk1>
      <a:lt1>
        <a:srgbClr val="FFFFFF"/>
      </a:lt1>
      <a:dk2>
        <a:srgbClr val="18453A"/>
      </a:dk2>
      <a:lt2>
        <a:srgbClr val="127962"/>
      </a:lt2>
      <a:accent1>
        <a:srgbClr val="18453A"/>
      </a:accent1>
      <a:accent2>
        <a:srgbClr val="748F89"/>
      </a:accent2>
      <a:accent3>
        <a:srgbClr val="A3B5B1"/>
      </a:accent3>
      <a:accent4>
        <a:srgbClr val="127962"/>
      </a:accent4>
      <a:accent5>
        <a:srgbClr val="71AFA1"/>
      </a:accent5>
      <a:accent6>
        <a:srgbClr val="A1CAC1"/>
      </a:accent6>
      <a:hlink>
        <a:srgbClr val="12796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2019-11-01T14:34:32Z</dcterms:created>
  <dc:creator>Deshaw, James</dc:creator>
</cp:coreProperties>
</file>